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31" autoAdjust="0"/>
    <p:restoredTop sz="94660"/>
  </p:normalViewPr>
  <p:slideViewPr>
    <p:cSldViewPr snapToGrid="0">
      <p:cViewPr varScale="1">
        <p:scale>
          <a:sx n="61" d="100"/>
          <a:sy n="61" d="100"/>
        </p:scale>
        <p:origin x="90"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p:txBody>
          <a:bodyPr/>
          <a:lstStyle/>
          <a:p>
            <a:fld id="{EEF5BAAB-6216-4DEE-B4AF-A59D673E4740}" type="datetimeFigureOut">
              <a:rPr lang="sl-SI" smtClean="0"/>
              <a:t>1.12.2015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3DE4C1C-DC8C-46EF-9A87-68F48136B9A5}" type="slidenum">
              <a:rPr lang="sl-SI" smtClean="0"/>
              <a:t>‹#›</a:t>
            </a:fld>
            <a:endParaRPr lang="sl-SI"/>
          </a:p>
        </p:txBody>
      </p:sp>
    </p:spTree>
    <p:extLst>
      <p:ext uri="{BB962C8B-B14F-4D97-AF65-F5344CB8AC3E}">
        <p14:creationId xmlns:p14="http://schemas.microsoft.com/office/powerpoint/2010/main" val="123005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EEF5BAAB-6216-4DEE-B4AF-A59D673E4740}" type="datetimeFigureOut">
              <a:rPr lang="sl-SI" smtClean="0"/>
              <a:t>1.12.2015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3DE4C1C-DC8C-46EF-9A87-68F48136B9A5}" type="slidenum">
              <a:rPr lang="sl-SI" smtClean="0"/>
              <a:t>‹#›</a:t>
            </a:fld>
            <a:endParaRPr lang="sl-SI"/>
          </a:p>
        </p:txBody>
      </p:sp>
    </p:spTree>
    <p:extLst>
      <p:ext uri="{BB962C8B-B14F-4D97-AF65-F5344CB8AC3E}">
        <p14:creationId xmlns:p14="http://schemas.microsoft.com/office/powerpoint/2010/main" val="2956777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EEF5BAAB-6216-4DEE-B4AF-A59D673E4740}" type="datetimeFigureOut">
              <a:rPr lang="sl-SI" smtClean="0"/>
              <a:t>1.12.2015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3DE4C1C-DC8C-46EF-9A87-68F48136B9A5}" type="slidenum">
              <a:rPr lang="sl-SI" smtClean="0"/>
              <a:t>‹#›</a:t>
            </a:fld>
            <a:endParaRPr lang="sl-SI"/>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76003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EEF5BAAB-6216-4DEE-B4AF-A59D673E4740}" type="datetimeFigureOut">
              <a:rPr lang="sl-SI" smtClean="0"/>
              <a:t>1.12.2015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3DE4C1C-DC8C-46EF-9A87-68F48136B9A5}" type="slidenum">
              <a:rPr lang="sl-SI" smtClean="0"/>
              <a:t>‹#›</a:t>
            </a:fld>
            <a:endParaRPr lang="sl-SI"/>
          </a:p>
        </p:txBody>
      </p:sp>
    </p:spTree>
    <p:extLst>
      <p:ext uri="{BB962C8B-B14F-4D97-AF65-F5344CB8AC3E}">
        <p14:creationId xmlns:p14="http://schemas.microsoft.com/office/powerpoint/2010/main" val="4128691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EEF5BAAB-6216-4DEE-B4AF-A59D673E4740}" type="datetimeFigureOut">
              <a:rPr lang="sl-SI" smtClean="0"/>
              <a:t>1.12.2015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3DE4C1C-DC8C-46EF-9A87-68F48136B9A5}" type="slidenum">
              <a:rPr lang="sl-SI" smtClean="0"/>
              <a:t>‹#›</a:t>
            </a:fld>
            <a:endParaRPr lang="sl-S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58256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EEF5BAAB-6216-4DEE-B4AF-A59D673E4740}" type="datetimeFigureOut">
              <a:rPr lang="sl-SI" smtClean="0"/>
              <a:t>1.12.2015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3DE4C1C-DC8C-46EF-9A87-68F48136B9A5}" type="slidenum">
              <a:rPr lang="sl-SI" smtClean="0"/>
              <a:t>‹#›</a:t>
            </a:fld>
            <a:endParaRPr lang="sl-SI"/>
          </a:p>
        </p:txBody>
      </p:sp>
    </p:spTree>
    <p:extLst>
      <p:ext uri="{BB962C8B-B14F-4D97-AF65-F5344CB8AC3E}">
        <p14:creationId xmlns:p14="http://schemas.microsoft.com/office/powerpoint/2010/main" val="2630378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EEF5BAAB-6216-4DEE-B4AF-A59D673E4740}" type="datetimeFigureOut">
              <a:rPr lang="sl-SI" smtClean="0"/>
              <a:t>1.12.2015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3DE4C1C-DC8C-46EF-9A87-68F48136B9A5}" type="slidenum">
              <a:rPr lang="sl-SI" smtClean="0"/>
              <a:t>‹#›</a:t>
            </a:fld>
            <a:endParaRPr lang="sl-SI"/>
          </a:p>
        </p:txBody>
      </p:sp>
    </p:spTree>
    <p:extLst>
      <p:ext uri="{BB962C8B-B14F-4D97-AF65-F5344CB8AC3E}">
        <p14:creationId xmlns:p14="http://schemas.microsoft.com/office/powerpoint/2010/main" val="3390532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EEF5BAAB-6216-4DEE-B4AF-A59D673E4740}" type="datetimeFigureOut">
              <a:rPr lang="sl-SI" smtClean="0"/>
              <a:t>1.12.2015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3DE4C1C-DC8C-46EF-9A87-68F48136B9A5}" type="slidenum">
              <a:rPr lang="sl-SI" smtClean="0"/>
              <a:t>‹#›</a:t>
            </a:fld>
            <a:endParaRPr lang="sl-SI"/>
          </a:p>
        </p:txBody>
      </p:sp>
    </p:spTree>
    <p:extLst>
      <p:ext uri="{BB962C8B-B14F-4D97-AF65-F5344CB8AC3E}">
        <p14:creationId xmlns:p14="http://schemas.microsoft.com/office/powerpoint/2010/main" val="256846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EEF5BAAB-6216-4DEE-B4AF-A59D673E4740}" type="datetimeFigureOut">
              <a:rPr lang="sl-SI" smtClean="0"/>
              <a:t>1.12.2015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3DE4C1C-DC8C-46EF-9A87-68F48136B9A5}" type="slidenum">
              <a:rPr lang="sl-SI" smtClean="0"/>
              <a:t>‹#›</a:t>
            </a:fld>
            <a:endParaRPr lang="sl-SI"/>
          </a:p>
        </p:txBody>
      </p:sp>
    </p:spTree>
    <p:extLst>
      <p:ext uri="{BB962C8B-B14F-4D97-AF65-F5344CB8AC3E}">
        <p14:creationId xmlns:p14="http://schemas.microsoft.com/office/powerpoint/2010/main" val="1828460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EEF5BAAB-6216-4DEE-B4AF-A59D673E4740}" type="datetimeFigureOut">
              <a:rPr lang="sl-SI" smtClean="0"/>
              <a:t>1.12.2015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3DE4C1C-DC8C-46EF-9A87-68F48136B9A5}" type="slidenum">
              <a:rPr lang="sl-SI" smtClean="0"/>
              <a:t>‹#›</a:t>
            </a:fld>
            <a:endParaRPr lang="sl-SI"/>
          </a:p>
        </p:txBody>
      </p:sp>
    </p:spTree>
    <p:extLst>
      <p:ext uri="{BB962C8B-B14F-4D97-AF65-F5344CB8AC3E}">
        <p14:creationId xmlns:p14="http://schemas.microsoft.com/office/powerpoint/2010/main" val="142516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EEF5BAAB-6216-4DEE-B4AF-A59D673E4740}" type="datetimeFigureOut">
              <a:rPr lang="sl-SI" smtClean="0"/>
              <a:t>1.12.2015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73DE4C1C-DC8C-46EF-9A87-68F48136B9A5}" type="slidenum">
              <a:rPr lang="sl-SI" smtClean="0"/>
              <a:t>‹#›</a:t>
            </a:fld>
            <a:endParaRPr lang="sl-SI"/>
          </a:p>
        </p:txBody>
      </p:sp>
    </p:spTree>
    <p:extLst>
      <p:ext uri="{BB962C8B-B14F-4D97-AF65-F5344CB8AC3E}">
        <p14:creationId xmlns:p14="http://schemas.microsoft.com/office/powerpoint/2010/main" val="1559986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EEF5BAAB-6216-4DEE-B4AF-A59D673E4740}" type="datetimeFigureOut">
              <a:rPr lang="sl-SI" smtClean="0"/>
              <a:t>1.12.2015</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73DE4C1C-DC8C-46EF-9A87-68F48136B9A5}" type="slidenum">
              <a:rPr lang="sl-SI" smtClean="0"/>
              <a:t>‹#›</a:t>
            </a:fld>
            <a:endParaRPr lang="sl-SI"/>
          </a:p>
        </p:txBody>
      </p:sp>
    </p:spTree>
    <p:extLst>
      <p:ext uri="{BB962C8B-B14F-4D97-AF65-F5344CB8AC3E}">
        <p14:creationId xmlns:p14="http://schemas.microsoft.com/office/powerpoint/2010/main" val="2429791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EEF5BAAB-6216-4DEE-B4AF-A59D673E4740}" type="datetimeFigureOut">
              <a:rPr lang="sl-SI" smtClean="0"/>
              <a:t>1.12.2015</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73DE4C1C-DC8C-46EF-9A87-68F48136B9A5}" type="slidenum">
              <a:rPr lang="sl-SI" smtClean="0"/>
              <a:t>‹#›</a:t>
            </a:fld>
            <a:endParaRPr lang="sl-SI"/>
          </a:p>
        </p:txBody>
      </p:sp>
    </p:spTree>
    <p:extLst>
      <p:ext uri="{BB962C8B-B14F-4D97-AF65-F5344CB8AC3E}">
        <p14:creationId xmlns:p14="http://schemas.microsoft.com/office/powerpoint/2010/main" val="2505313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5BAAB-6216-4DEE-B4AF-A59D673E4740}" type="datetimeFigureOut">
              <a:rPr lang="sl-SI" smtClean="0"/>
              <a:t>1.12.2015</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73DE4C1C-DC8C-46EF-9A87-68F48136B9A5}" type="slidenum">
              <a:rPr lang="sl-SI" smtClean="0"/>
              <a:t>‹#›</a:t>
            </a:fld>
            <a:endParaRPr lang="sl-SI"/>
          </a:p>
        </p:txBody>
      </p:sp>
    </p:spTree>
    <p:extLst>
      <p:ext uri="{BB962C8B-B14F-4D97-AF65-F5344CB8AC3E}">
        <p14:creationId xmlns:p14="http://schemas.microsoft.com/office/powerpoint/2010/main" val="33274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EEF5BAAB-6216-4DEE-B4AF-A59D673E4740}" type="datetimeFigureOut">
              <a:rPr lang="sl-SI" smtClean="0"/>
              <a:t>1.12.2015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73DE4C1C-DC8C-46EF-9A87-68F48136B9A5}" type="slidenum">
              <a:rPr lang="sl-SI" smtClean="0"/>
              <a:t>‹#›</a:t>
            </a:fld>
            <a:endParaRPr lang="sl-SI"/>
          </a:p>
        </p:txBody>
      </p:sp>
    </p:spTree>
    <p:extLst>
      <p:ext uri="{BB962C8B-B14F-4D97-AF65-F5344CB8AC3E}">
        <p14:creationId xmlns:p14="http://schemas.microsoft.com/office/powerpoint/2010/main" val="4011722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EEF5BAAB-6216-4DEE-B4AF-A59D673E4740}" type="datetimeFigureOut">
              <a:rPr lang="sl-SI" smtClean="0"/>
              <a:t>1.12.2015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73DE4C1C-DC8C-46EF-9A87-68F48136B9A5}" type="slidenum">
              <a:rPr lang="sl-SI" smtClean="0"/>
              <a:t>‹#›</a:t>
            </a:fld>
            <a:endParaRPr lang="sl-SI"/>
          </a:p>
        </p:txBody>
      </p:sp>
    </p:spTree>
    <p:extLst>
      <p:ext uri="{BB962C8B-B14F-4D97-AF65-F5344CB8AC3E}">
        <p14:creationId xmlns:p14="http://schemas.microsoft.com/office/powerpoint/2010/main" val="100800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F5BAAB-6216-4DEE-B4AF-A59D673E4740}" type="datetimeFigureOut">
              <a:rPr lang="sl-SI" smtClean="0"/>
              <a:t>1.12.2015</a:t>
            </a:fld>
            <a:endParaRPr lang="sl-SI"/>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3DE4C1C-DC8C-46EF-9A87-68F48136B9A5}" type="slidenum">
              <a:rPr lang="sl-SI" smtClean="0"/>
              <a:t>‹#›</a:t>
            </a:fld>
            <a:endParaRPr lang="sl-SI"/>
          </a:p>
        </p:txBody>
      </p:sp>
    </p:spTree>
    <p:extLst>
      <p:ext uri="{BB962C8B-B14F-4D97-AF65-F5344CB8AC3E}">
        <p14:creationId xmlns:p14="http://schemas.microsoft.com/office/powerpoint/2010/main" val="329139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www.os-radenci.si/index.php?option=com_content&amp;view=article&amp;id=146&amp;Itemid=30"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slov 1"/>
          <p:cNvSpPr>
            <a:spLocks noGrp="1"/>
          </p:cNvSpPr>
          <p:nvPr>
            <p:ph type="ctrTitle"/>
          </p:nvPr>
        </p:nvSpPr>
        <p:spPr>
          <a:xfrm>
            <a:off x="1200150" y="481014"/>
            <a:ext cx="6819900" cy="1893887"/>
          </a:xfrm>
        </p:spPr>
        <p:txBody>
          <a:bodyPr/>
          <a:lstStyle/>
          <a:p>
            <a:r>
              <a:rPr lang="sl-SI" altLang="sl-SI"/>
              <a:t>OUR TOWN</a:t>
            </a:r>
            <a:br>
              <a:rPr lang="sl-SI" altLang="sl-SI"/>
            </a:br>
            <a:r>
              <a:rPr lang="sl-SI" altLang="sl-SI"/>
              <a:t>  RADENCI   </a:t>
            </a:r>
            <a:endParaRPr lang="en-US" altLang="sl-SI"/>
          </a:p>
        </p:txBody>
      </p:sp>
      <p:sp>
        <p:nvSpPr>
          <p:cNvPr id="13315" name="Podnaslov 2"/>
          <p:cNvSpPr>
            <a:spLocks noGrp="1"/>
          </p:cNvSpPr>
          <p:nvPr>
            <p:ph type="subTitle" idx="1"/>
          </p:nvPr>
        </p:nvSpPr>
        <p:spPr>
          <a:xfrm>
            <a:off x="334963" y="5480050"/>
            <a:ext cx="8928101" cy="1371600"/>
          </a:xfrm>
        </p:spPr>
        <p:txBody>
          <a:bodyPr rtlCol="0">
            <a:normAutofit/>
          </a:bodyPr>
          <a:lstStyle/>
          <a:p>
            <a:pPr>
              <a:defRPr/>
            </a:pPr>
            <a:r>
              <a:rPr lang="sl-SI" altLang="sl-SI" dirty="0">
                <a:solidFill>
                  <a:schemeClr val="accent1"/>
                </a:solidFill>
              </a:rPr>
              <a:t>RADENCI</a:t>
            </a:r>
            <a:r>
              <a:rPr lang="sl-SI" altLang="sl-SI" dirty="0"/>
              <a:t> - A   SMALL  TOWN  IN  SLOVENIA</a:t>
            </a:r>
          </a:p>
        </p:txBody>
      </p:sp>
      <p:sp>
        <p:nvSpPr>
          <p:cNvPr id="5" name="Srce 4"/>
          <p:cNvSpPr/>
          <p:nvPr/>
        </p:nvSpPr>
        <p:spPr>
          <a:xfrm>
            <a:off x="3935413" y="3105151"/>
            <a:ext cx="863600" cy="100806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Srce 5"/>
          <p:cNvSpPr/>
          <p:nvPr/>
        </p:nvSpPr>
        <p:spPr>
          <a:xfrm>
            <a:off x="5275263" y="3021013"/>
            <a:ext cx="1079500" cy="122396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Srce 7"/>
          <p:cNvSpPr/>
          <p:nvPr/>
        </p:nvSpPr>
        <p:spPr>
          <a:xfrm>
            <a:off x="6672263" y="3105150"/>
            <a:ext cx="792162" cy="93503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Pravokotnik 2"/>
          <p:cNvSpPr/>
          <p:nvPr/>
        </p:nvSpPr>
        <p:spPr>
          <a:xfrm>
            <a:off x="2566988" y="6165851"/>
            <a:ext cx="7632700" cy="460375"/>
          </a:xfrm>
          <a:prstGeom prst="rect">
            <a:avLst/>
          </a:prstGeom>
        </p:spPr>
        <p:txBody>
          <a:bodyPr>
            <a:spAutoFit/>
          </a:bodyPr>
          <a:lstStyle/>
          <a:p>
            <a:pPr eaLnBrk="1" hangingPunct="1">
              <a:defRPr/>
            </a:pPr>
            <a:r>
              <a:rPr lang="sl-SI" sz="2400" dirty="0">
                <a:solidFill>
                  <a:schemeClr val="tx2">
                    <a:lumMod val="75000"/>
                  </a:schemeClr>
                </a:solidFill>
                <a:latin typeface="Calibri" pitchFamily="34" charset="0"/>
                <a:cs typeface="Calibri" pitchFamily="34" charset="0"/>
              </a:rPr>
              <a:t>L</a:t>
            </a:r>
            <a:r>
              <a:rPr lang="en-US" sz="2400" dirty="0" err="1">
                <a:solidFill>
                  <a:schemeClr val="tx2">
                    <a:lumMod val="75000"/>
                  </a:schemeClr>
                </a:solidFill>
                <a:latin typeface="Calibri" pitchFamily="34" charset="0"/>
                <a:cs typeface="Calibri" pitchFamily="34" charset="0"/>
              </a:rPr>
              <a:t>ow</a:t>
            </a:r>
            <a:r>
              <a:rPr lang="en-US" sz="2400" dirty="0">
                <a:solidFill>
                  <a:schemeClr val="tx2">
                    <a:lumMod val="75000"/>
                  </a:schemeClr>
                </a:solidFill>
                <a:latin typeface="Calibri" pitchFamily="34" charset="0"/>
                <a:cs typeface="Calibri" pitchFamily="34" charset="0"/>
              </a:rPr>
              <a:t>-lying agricultural region in the north-east of Slovenia</a:t>
            </a:r>
            <a:endParaRPr lang="sl-SI" sz="2400" dirty="0">
              <a:solidFill>
                <a:schemeClr val="tx2">
                  <a:lumMod val="75000"/>
                </a:schemeClr>
              </a:solidFill>
              <a:latin typeface="Calibri" pitchFamily="34" charset="0"/>
              <a:cs typeface="Calibri" pitchFamily="34" charset="0"/>
            </a:endParaRPr>
          </a:p>
        </p:txBody>
      </p:sp>
    </p:spTree>
    <p:extLst>
      <p:ext uri="{BB962C8B-B14F-4D97-AF65-F5344CB8AC3E}">
        <p14:creationId xmlns:p14="http://schemas.microsoft.com/office/powerpoint/2010/main" val="526386676"/>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Naslov 1"/>
          <p:cNvSpPr>
            <a:spLocks noGrp="1"/>
          </p:cNvSpPr>
          <p:nvPr>
            <p:ph type="title"/>
          </p:nvPr>
        </p:nvSpPr>
        <p:spPr/>
        <p:txBody>
          <a:bodyPr/>
          <a:lstStyle/>
          <a:p>
            <a:r>
              <a:rPr lang="sl-SI" altLang="sl-SI" b="1" smtClean="0">
                <a:solidFill>
                  <a:srgbClr val="002060"/>
                </a:solidFill>
              </a:rPr>
              <a:t>Radenska </a:t>
            </a:r>
          </a:p>
        </p:txBody>
      </p:sp>
      <p:sp>
        <p:nvSpPr>
          <p:cNvPr id="86019" name="Ograda vsebine 2"/>
          <p:cNvSpPr>
            <a:spLocks noGrp="1"/>
          </p:cNvSpPr>
          <p:nvPr>
            <p:ph idx="1"/>
          </p:nvPr>
        </p:nvSpPr>
        <p:spPr>
          <a:xfrm>
            <a:off x="2351088" y="1268414"/>
            <a:ext cx="7859712" cy="4751387"/>
          </a:xfrm>
        </p:spPr>
        <p:txBody>
          <a:bodyPr/>
          <a:lstStyle/>
          <a:p>
            <a:r>
              <a:rPr lang="en-GB" altLang="sl-SI" sz="2000">
                <a:ea typeface="Calibri" panose="020F0502020204030204" pitchFamily="34" charset="0"/>
                <a:cs typeface="Calibri" panose="020F0502020204030204" pitchFamily="34" charset="0"/>
              </a:rPr>
              <a:t>Radenska is a name of mineral water which springs in Radenci. There are nine different thermal springs. Radenska is the most famous mineral water and the best sportsmen and sportswomen are drinking it. Here are some products: Pepsi, Radenska classic, </a:t>
            </a:r>
            <a:r>
              <a:rPr lang="sl-SI" altLang="sl-SI" sz="2000">
                <a:ea typeface="Calibri" panose="020F0502020204030204" pitchFamily="34" charset="0"/>
                <a:cs typeface="Calibri" panose="020F0502020204030204" pitchFamily="34" charset="0"/>
              </a:rPr>
              <a:t>Ra</a:t>
            </a:r>
            <a:r>
              <a:rPr lang="en-GB" altLang="sl-SI" sz="2000">
                <a:ea typeface="Calibri" panose="020F0502020204030204" pitchFamily="34" charset="0"/>
                <a:cs typeface="Calibri" panose="020F0502020204030204" pitchFamily="34" charset="0"/>
              </a:rPr>
              <a:t>denska light</a:t>
            </a:r>
            <a:r>
              <a:rPr lang="sl-SI" altLang="sl-SI" sz="2000">
                <a:ea typeface="Calibri" panose="020F0502020204030204" pitchFamily="34" charset="0"/>
                <a:cs typeface="Calibri" panose="020F0502020204030204" pitchFamily="34" charset="0"/>
              </a:rPr>
              <a:t>,</a:t>
            </a:r>
            <a:r>
              <a:rPr lang="en-GB" altLang="sl-SI" sz="2000">
                <a:ea typeface="Calibri" panose="020F0502020204030204" pitchFamily="34" charset="0"/>
                <a:cs typeface="Calibri" panose="020F0502020204030204" pitchFamily="34" charset="0"/>
              </a:rPr>
              <a:t> Radenska naturelle, Ora, ACE, Oaza</a:t>
            </a:r>
            <a:r>
              <a:rPr lang="sl-SI" altLang="sl-SI" sz="2000">
                <a:ea typeface="Calibri" panose="020F0502020204030204" pitchFamily="34" charset="0"/>
                <a:cs typeface="Calibri" panose="020F0502020204030204" pitchFamily="34" charset="0"/>
              </a:rPr>
              <a:t>.</a:t>
            </a:r>
          </a:p>
          <a:p>
            <a:endParaRPr lang="sl-SI" altLang="sl-SI" smtClean="0"/>
          </a:p>
        </p:txBody>
      </p:sp>
      <p:pic>
        <p:nvPicPr>
          <p:cNvPr id="86020" name="Picture 4" descr="http://www.najcena.si/images/products/la/b/a/9/2/Radenska_ORA_Exotic_1.5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7663" y="2852738"/>
            <a:ext cx="2233612"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descr="http://agrofoodmarket.com/sellersproducts/thumb_img334_2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9" y="5084763"/>
            <a:ext cx="1512887"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2" descr="http://www.diva.si/img/clanki/ostale/slika_45d33087a8eaf643a286c00124a77af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4" y="3068639"/>
            <a:ext cx="380047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http://www.najcena.si/images/products/large/9485/Pepsi_Cola_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6364" y="5084764"/>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359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box(in)">
                                      <p:cBhvr>
                                        <p:cTn id="7" dur="500"/>
                                        <p:tgtEl>
                                          <p:spTgt spid="860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6019">
                                            <p:txEl>
                                              <p:pRg st="0" end="0"/>
                                            </p:txEl>
                                          </p:spTgt>
                                        </p:tgtEl>
                                        <p:attrNameLst>
                                          <p:attrName>style.visibility</p:attrName>
                                        </p:attrNameLst>
                                      </p:cBhvr>
                                      <p:to>
                                        <p:strVal val="visible"/>
                                      </p:to>
                                    </p:set>
                                    <p:anim calcmode="lin" valueType="num">
                                      <p:cBhvr additive="base">
                                        <p:cTn id="12" dur="5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60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6022"/>
                                        </p:tgtEl>
                                        <p:attrNameLst>
                                          <p:attrName>style.visibility</p:attrName>
                                        </p:attrNameLst>
                                      </p:cBhvr>
                                      <p:to>
                                        <p:strVal val="visible"/>
                                      </p:to>
                                    </p:set>
                                    <p:anim calcmode="lin" valueType="num">
                                      <p:cBhvr additive="base">
                                        <p:cTn id="18" dur="500" fill="hold"/>
                                        <p:tgtEl>
                                          <p:spTgt spid="86022"/>
                                        </p:tgtEl>
                                        <p:attrNameLst>
                                          <p:attrName>ppt_x</p:attrName>
                                        </p:attrNameLst>
                                      </p:cBhvr>
                                      <p:tavLst>
                                        <p:tav tm="0">
                                          <p:val>
                                            <p:strVal val="#ppt_x"/>
                                          </p:val>
                                        </p:tav>
                                        <p:tav tm="100000">
                                          <p:val>
                                            <p:strVal val="#ppt_x"/>
                                          </p:val>
                                        </p:tav>
                                      </p:tavLst>
                                    </p:anim>
                                    <p:anim calcmode="lin" valueType="num">
                                      <p:cBhvr additive="base">
                                        <p:cTn id="19" dur="500" fill="hold"/>
                                        <p:tgtEl>
                                          <p:spTgt spid="8602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86020"/>
                                        </p:tgtEl>
                                        <p:attrNameLst>
                                          <p:attrName>style.visibility</p:attrName>
                                        </p:attrNameLst>
                                      </p:cBhvr>
                                      <p:to>
                                        <p:strVal val="visible"/>
                                      </p:to>
                                    </p:set>
                                    <p:anim calcmode="lin" valueType="num">
                                      <p:cBhvr additive="base">
                                        <p:cTn id="24" dur="500" fill="hold"/>
                                        <p:tgtEl>
                                          <p:spTgt spid="86020"/>
                                        </p:tgtEl>
                                        <p:attrNameLst>
                                          <p:attrName>ppt_x</p:attrName>
                                        </p:attrNameLst>
                                      </p:cBhvr>
                                      <p:tavLst>
                                        <p:tav tm="0">
                                          <p:val>
                                            <p:strVal val="#ppt_x"/>
                                          </p:val>
                                        </p:tav>
                                        <p:tav tm="100000">
                                          <p:val>
                                            <p:strVal val="#ppt_x"/>
                                          </p:val>
                                        </p:tav>
                                      </p:tavLst>
                                    </p:anim>
                                    <p:anim calcmode="lin" valueType="num">
                                      <p:cBhvr additive="base">
                                        <p:cTn id="25" dur="500" fill="hold"/>
                                        <p:tgtEl>
                                          <p:spTgt spid="860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Naslov 1"/>
          <p:cNvSpPr>
            <a:spLocks noGrp="1"/>
          </p:cNvSpPr>
          <p:nvPr>
            <p:ph type="title"/>
          </p:nvPr>
        </p:nvSpPr>
        <p:spPr/>
        <p:txBody>
          <a:bodyPr/>
          <a:lstStyle/>
          <a:p>
            <a:r>
              <a:rPr lang="sl-SI" altLang="sl-SI" smtClean="0"/>
              <a:t>POPULATION</a:t>
            </a:r>
          </a:p>
        </p:txBody>
      </p:sp>
      <p:sp>
        <p:nvSpPr>
          <p:cNvPr id="87043" name="Ograda vsebine 2"/>
          <p:cNvSpPr>
            <a:spLocks noGrp="1"/>
          </p:cNvSpPr>
          <p:nvPr>
            <p:ph idx="1"/>
          </p:nvPr>
        </p:nvSpPr>
        <p:spPr>
          <a:xfrm>
            <a:off x="1631951" y="1268413"/>
            <a:ext cx="5184775" cy="6121400"/>
          </a:xfrm>
        </p:spPr>
        <p:txBody>
          <a:bodyPr/>
          <a:lstStyle/>
          <a:p>
            <a:pPr>
              <a:buFontTx/>
              <a:buChar char="-"/>
            </a:pPr>
            <a:r>
              <a:rPr lang="sl-SI" altLang="sl-SI" sz="2400"/>
              <a:t>In Radenci live about 2162 people.                       </a:t>
            </a:r>
          </a:p>
          <a:p>
            <a:pPr>
              <a:buFontTx/>
              <a:buChar char="-"/>
            </a:pPr>
            <a:r>
              <a:rPr lang="sl-SI" altLang="sl-SI" sz="2400"/>
              <a:t>Most of them work in other bigger towns, and also in Mineral water company, named Radenska.</a:t>
            </a:r>
          </a:p>
          <a:p>
            <a:pPr>
              <a:buFontTx/>
              <a:buChar char="-"/>
            </a:pPr>
            <a:r>
              <a:rPr lang="sl-SI" altLang="sl-SI" sz="2400"/>
              <a:t>People in Radenci are friendly and a lot of them also work in tourism.</a:t>
            </a:r>
          </a:p>
          <a:p>
            <a:pPr>
              <a:buFont typeface="Arial" panose="020B0604020202020204" pitchFamily="34" charset="0"/>
              <a:buNone/>
            </a:pPr>
            <a:r>
              <a:rPr lang="sl-SI" altLang="sl-SI" sz="3800"/>
              <a:t> </a:t>
            </a:r>
          </a:p>
          <a:p>
            <a:pPr>
              <a:buFont typeface="Arial" panose="020B0604020202020204" pitchFamily="34" charset="0"/>
              <a:buNone/>
            </a:pPr>
            <a:r>
              <a:rPr lang="sl-SI" altLang="sl-SI" smtClean="0"/>
              <a:t> </a:t>
            </a:r>
          </a:p>
        </p:txBody>
      </p:sp>
      <p:pic>
        <p:nvPicPr>
          <p:cNvPr id="266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263" y="1804988"/>
            <a:ext cx="3382962"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4560888"/>
            <a:ext cx="2298700"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769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diamond(in)">
                                      <p:cBhvr>
                                        <p:cTn id="7" dur="2000"/>
                                        <p:tgtEl>
                                          <p:spTgt spid="87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Effect transition="in" filter="diamond(in)">
                                      <p:cBhvr>
                                        <p:cTn id="12" dur="2000"/>
                                        <p:tgtEl>
                                          <p:spTgt spid="870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7043">
                                            <p:txEl>
                                              <p:pRg st="1" end="1"/>
                                            </p:txEl>
                                          </p:spTgt>
                                        </p:tgtEl>
                                        <p:attrNameLst>
                                          <p:attrName>style.visibility</p:attrName>
                                        </p:attrNameLst>
                                      </p:cBhvr>
                                      <p:to>
                                        <p:strVal val="visible"/>
                                      </p:to>
                                    </p:set>
                                    <p:animEffect transition="in" filter="diamond(in)">
                                      <p:cBhvr>
                                        <p:cTn id="17" dur="2000"/>
                                        <p:tgtEl>
                                          <p:spTgt spid="870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7043">
                                            <p:txEl>
                                              <p:pRg st="2" end="2"/>
                                            </p:txEl>
                                          </p:spTgt>
                                        </p:tgtEl>
                                        <p:attrNameLst>
                                          <p:attrName>style.visibility</p:attrName>
                                        </p:attrNameLst>
                                      </p:cBhvr>
                                      <p:to>
                                        <p:strVal val="visible"/>
                                      </p:to>
                                    </p:set>
                                    <p:animEffect transition="in" filter="diamond(in)">
                                      <p:cBhvr>
                                        <p:cTn id="22" dur="2000"/>
                                        <p:tgtEl>
                                          <p:spTgt spid="870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7043">
                                            <p:txEl>
                                              <p:pRg st="3" end="3"/>
                                            </p:txEl>
                                          </p:spTgt>
                                        </p:tgtEl>
                                        <p:attrNameLst>
                                          <p:attrName>style.visibility</p:attrName>
                                        </p:attrNameLst>
                                      </p:cBhvr>
                                      <p:to>
                                        <p:strVal val="visible"/>
                                      </p:to>
                                    </p:set>
                                    <p:animEffect transition="in" filter="diamond(in)">
                                      <p:cBhvr>
                                        <p:cTn id="27" dur="2000"/>
                                        <p:tgtEl>
                                          <p:spTgt spid="8704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87043">
                                            <p:txEl>
                                              <p:pRg st="4" end="4"/>
                                            </p:txEl>
                                          </p:spTgt>
                                        </p:tgtEl>
                                        <p:attrNameLst>
                                          <p:attrName>style.visibility</p:attrName>
                                        </p:attrNameLst>
                                      </p:cBhvr>
                                      <p:to>
                                        <p:strVal val="visible"/>
                                      </p:to>
                                    </p:set>
                                    <p:animEffect transition="in" filter="diamond(in)">
                                      <p:cBhvr>
                                        <p:cTn id="32" dur="2000"/>
                                        <p:tgtEl>
                                          <p:spTgt spid="870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slov 1"/>
          <p:cNvSpPr>
            <a:spLocks noGrp="1"/>
          </p:cNvSpPr>
          <p:nvPr>
            <p:ph type="ctrTitle"/>
          </p:nvPr>
        </p:nvSpPr>
        <p:spPr>
          <a:xfrm>
            <a:off x="2552700" y="1916113"/>
            <a:ext cx="6858000" cy="2387600"/>
          </a:xfrm>
        </p:spPr>
        <p:txBody>
          <a:bodyPr/>
          <a:lstStyle/>
          <a:p>
            <a:r>
              <a:rPr lang="sl-SI" altLang="sl-SI" smtClean="0"/>
              <a:t/>
            </a:r>
            <a:br>
              <a:rPr lang="sl-SI" altLang="sl-SI" smtClean="0"/>
            </a:br>
            <a:endParaRPr lang="sl-SI" altLang="sl-SI" smtClean="0"/>
          </a:p>
        </p:txBody>
      </p:sp>
      <p:sp>
        <p:nvSpPr>
          <p:cNvPr id="89091" name="Podnaslov 2"/>
          <p:cNvSpPr>
            <a:spLocks noGrp="1"/>
          </p:cNvSpPr>
          <p:nvPr>
            <p:ph type="subTitle" idx="1"/>
          </p:nvPr>
        </p:nvSpPr>
        <p:spPr>
          <a:xfrm>
            <a:off x="1524000" y="0"/>
            <a:ext cx="8534400" cy="6858000"/>
          </a:xfrm>
        </p:spPr>
        <p:txBody>
          <a:bodyPr rtlCol="0">
            <a:normAutofit/>
          </a:bodyPr>
          <a:lstStyle/>
          <a:p>
            <a:pPr>
              <a:buFontTx/>
              <a:buChar char="-"/>
              <a:defRPr/>
            </a:pPr>
            <a:endParaRPr lang="sl-SI" altLang="sl-SI" dirty="0" smtClean="0"/>
          </a:p>
          <a:p>
            <a:pPr>
              <a:defRPr/>
            </a:pPr>
            <a:endParaRPr lang="sl-SI" altLang="sl-SI" dirty="0" smtClean="0"/>
          </a:p>
          <a:p>
            <a:pPr>
              <a:defRPr/>
            </a:pPr>
            <a:endParaRPr lang="sl-SI" altLang="sl-SI" dirty="0" smtClean="0"/>
          </a:p>
          <a:p>
            <a:pPr>
              <a:defRPr/>
            </a:pPr>
            <a:endParaRPr lang="sl-SI" altLang="sl-SI" dirty="0" smtClean="0"/>
          </a:p>
          <a:p>
            <a:pPr>
              <a:defRPr/>
            </a:pPr>
            <a:endParaRPr lang="sl-SI" altLang="sl-SI" dirty="0" smtClean="0"/>
          </a:p>
          <a:p>
            <a:pPr>
              <a:defRPr/>
            </a:pPr>
            <a:endParaRPr lang="sl-SI" altLang="sl-SI" dirty="0" smtClean="0"/>
          </a:p>
          <a:p>
            <a:pPr>
              <a:defRPr/>
            </a:pPr>
            <a:r>
              <a:rPr lang="sl-SI" altLang="sl-SI" dirty="0" err="1" smtClean="0"/>
              <a:t>Thermal</a:t>
            </a:r>
            <a:r>
              <a:rPr lang="sl-SI" altLang="sl-SI" dirty="0" smtClean="0"/>
              <a:t> </a:t>
            </a:r>
            <a:r>
              <a:rPr lang="sl-SI" altLang="sl-SI" dirty="0" err="1" smtClean="0"/>
              <a:t>spa</a:t>
            </a:r>
            <a:r>
              <a:rPr lang="sl-SI" altLang="sl-SI" dirty="0" smtClean="0"/>
              <a:t> in Radenci:</a:t>
            </a:r>
          </a:p>
          <a:p>
            <a:pPr>
              <a:buFontTx/>
              <a:buChar char="-"/>
              <a:defRPr/>
            </a:pPr>
            <a:r>
              <a:rPr lang="sl-SI" altLang="sl-SI" dirty="0" smtClean="0"/>
              <a:t>  One </a:t>
            </a:r>
            <a:r>
              <a:rPr lang="sl-SI" altLang="sl-SI" dirty="0" err="1" smtClean="0"/>
              <a:t>of</a:t>
            </a:r>
            <a:r>
              <a:rPr lang="sl-SI" altLang="sl-SI" dirty="0" smtClean="0"/>
              <a:t> </a:t>
            </a:r>
            <a:r>
              <a:rPr lang="sl-SI" altLang="sl-SI" dirty="0" err="1" smtClean="0"/>
              <a:t>the</a:t>
            </a:r>
            <a:r>
              <a:rPr lang="sl-SI" altLang="sl-SI" dirty="0" smtClean="0"/>
              <a:t> </a:t>
            </a:r>
            <a:r>
              <a:rPr lang="sl-SI" altLang="sl-SI" dirty="0" err="1" smtClean="0"/>
              <a:t>oldest</a:t>
            </a:r>
            <a:r>
              <a:rPr lang="sl-SI" altLang="sl-SI" dirty="0" smtClean="0"/>
              <a:t> </a:t>
            </a:r>
            <a:r>
              <a:rPr lang="sl-SI" altLang="sl-SI" dirty="0" err="1" smtClean="0"/>
              <a:t>health</a:t>
            </a:r>
            <a:r>
              <a:rPr lang="sl-SI" altLang="sl-SI" dirty="0" smtClean="0"/>
              <a:t> </a:t>
            </a:r>
            <a:r>
              <a:rPr lang="sl-SI" altLang="sl-SI" dirty="0" err="1" smtClean="0"/>
              <a:t>resorts</a:t>
            </a:r>
            <a:r>
              <a:rPr lang="sl-SI" altLang="sl-SI" dirty="0" smtClean="0"/>
              <a:t> in </a:t>
            </a:r>
            <a:r>
              <a:rPr lang="sl-SI" altLang="sl-SI" dirty="0" err="1" smtClean="0"/>
              <a:t>Slovenia</a:t>
            </a:r>
            <a:r>
              <a:rPr lang="sl-SI" altLang="sl-SI" dirty="0" smtClean="0"/>
              <a:t>.</a:t>
            </a:r>
          </a:p>
          <a:p>
            <a:pPr>
              <a:buFontTx/>
              <a:buChar char="-"/>
              <a:defRPr/>
            </a:pPr>
            <a:r>
              <a:rPr lang="sl-SI" altLang="sl-SI" dirty="0" smtClean="0"/>
              <a:t> S</a:t>
            </a:r>
            <a:r>
              <a:rPr lang="en-US" altLang="sl-SI" dirty="0" smtClean="0"/>
              <a:t>pa resort </a:t>
            </a:r>
            <a:r>
              <a:rPr lang="sl-SI" altLang="sl-SI" dirty="0" err="1" smtClean="0"/>
              <a:t>has</a:t>
            </a:r>
            <a:r>
              <a:rPr lang="sl-SI" altLang="sl-SI" dirty="0" smtClean="0"/>
              <a:t> </a:t>
            </a:r>
            <a:r>
              <a:rPr lang="en-US" altLang="sl-SI" dirty="0" smtClean="0"/>
              <a:t>thermal indoor and outdoor pools</a:t>
            </a:r>
            <a:r>
              <a:rPr lang="sl-SI" altLang="sl-SI" dirty="0" smtClean="0"/>
              <a:t>.</a:t>
            </a:r>
          </a:p>
          <a:p>
            <a:pPr>
              <a:buFontTx/>
              <a:buChar char="-"/>
              <a:defRPr/>
            </a:pPr>
            <a:r>
              <a:rPr lang="sl-SI" altLang="sl-SI" dirty="0" err="1" smtClean="0"/>
              <a:t>There</a:t>
            </a:r>
            <a:r>
              <a:rPr lang="sl-SI" altLang="sl-SI" dirty="0" smtClean="0"/>
              <a:t> is </a:t>
            </a:r>
            <a:r>
              <a:rPr lang="sl-SI" altLang="sl-SI" dirty="0" err="1" smtClean="0"/>
              <a:t>an</a:t>
            </a:r>
            <a:r>
              <a:rPr lang="sl-SI" altLang="sl-SI" dirty="0" smtClean="0"/>
              <a:t> </a:t>
            </a:r>
            <a:r>
              <a:rPr lang="sl-SI" altLang="sl-SI" dirty="0" err="1" smtClean="0"/>
              <a:t>Olympic</a:t>
            </a:r>
            <a:r>
              <a:rPr lang="sl-SI" altLang="sl-SI" dirty="0" smtClean="0"/>
              <a:t> </a:t>
            </a:r>
            <a:r>
              <a:rPr lang="sl-SI" altLang="sl-SI" dirty="0" err="1" smtClean="0"/>
              <a:t>pool</a:t>
            </a:r>
            <a:r>
              <a:rPr lang="sl-SI" altLang="sl-SI" dirty="0" smtClean="0"/>
              <a:t> </a:t>
            </a:r>
            <a:r>
              <a:rPr lang="sl-SI" altLang="sl-SI" dirty="0" err="1" smtClean="0"/>
              <a:t>inside</a:t>
            </a:r>
            <a:r>
              <a:rPr lang="sl-SI" altLang="sl-SI" dirty="0" smtClean="0"/>
              <a:t> </a:t>
            </a:r>
            <a:r>
              <a:rPr lang="sl-SI" altLang="sl-SI" dirty="0" err="1" smtClean="0"/>
              <a:t>with</a:t>
            </a:r>
            <a:r>
              <a:rPr lang="sl-SI" altLang="sl-SI" dirty="0" smtClean="0"/>
              <a:t> </a:t>
            </a:r>
            <a:r>
              <a:rPr lang="sl-SI" altLang="sl-SI" dirty="0" err="1" smtClean="0"/>
              <a:t>cold</a:t>
            </a:r>
            <a:r>
              <a:rPr lang="sl-SI" altLang="sl-SI" dirty="0" smtClean="0"/>
              <a:t> </a:t>
            </a:r>
            <a:r>
              <a:rPr lang="sl-SI" altLang="sl-SI" dirty="0" err="1" smtClean="0"/>
              <a:t>water</a:t>
            </a:r>
            <a:r>
              <a:rPr lang="sl-SI" altLang="sl-SI" dirty="0" smtClean="0"/>
              <a:t>.  </a:t>
            </a:r>
          </a:p>
          <a:p>
            <a:pPr>
              <a:buFontTx/>
              <a:buChar char="-"/>
              <a:defRPr/>
            </a:pPr>
            <a:r>
              <a:rPr lang="sl-SI" altLang="sl-SI" dirty="0" smtClean="0"/>
              <a:t> </a:t>
            </a:r>
            <a:r>
              <a:rPr lang="sl-SI" altLang="sl-SI" dirty="0" err="1" smtClean="0"/>
              <a:t>The</a:t>
            </a:r>
            <a:r>
              <a:rPr lang="sl-SI" altLang="sl-SI" dirty="0" smtClean="0"/>
              <a:t> </a:t>
            </a:r>
            <a:r>
              <a:rPr lang="sl-SI" altLang="sl-SI" dirty="0" err="1" smtClean="0"/>
              <a:t>other</a:t>
            </a:r>
            <a:r>
              <a:rPr lang="sl-SI" altLang="sl-SI" dirty="0" smtClean="0"/>
              <a:t> </a:t>
            </a:r>
            <a:r>
              <a:rPr lang="sl-SI" altLang="sl-SI" dirty="0" err="1" smtClean="0"/>
              <a:t>two</a:t>
            </a:r>
            <a:r>
              <a:rPr lang="sl-SI" altLang="sl-SI" dirty="0" smtClean="0"/>
              <a:t> </a:t>
            </a:r>
            <a:r>
              <a:rPr lang="sl-SI" altLang="sl-SI" dirty="0" err="1" smtClean="0"/>
              <a:t>pools</a:t>
            </a:r>
            <a:r>
              <a:rPr lang="sl-SI" altLang="sl-SI" dirty="0" smtClean="0"/>
              <a:t> </a:t>
            </a:r>
            <a:r>
              <a:rPr lang="sl-SI" altLang="sl-SI" dirty="0" err="1" smtClean="0"/>
              <a:t>have</a:t>
            </a:r>
            <a:r>
              <a:rPr lang="sl-SI" altLang="sl-SI" dirty="0" smtClean="0"/>
              <a:t> </a:t>
            </a:r>
            <a:r>
              <a:rPr lang="sl-SI" altLang="sl-SI" dirty="0" err="1" smtClean="0"/>
              <a:t>warm</a:t>
            </a:r>
            <a:r>
              <a:rPr lang="sl-SI" altLang="sl-SI" dirty="0" smtClean="0"/>
              <a:t> </a:t>
            </a:r>
            <a:r>
              <a:rPr lang="sl-SI" altLang="sl-SI" dirty="0" err="1" smtClean="0"/>
              <a:t>water</a:t>
            </a:r>
            <a:r>
              <a:rPr lang="sl-SI" altLang="sl-SI" dirty="0" smtClean="0"/>
              <a:t> </a:t>
            </a:r>
            <a:r>
              <a:rPr lang="sl-SI" altLang="sl-SI" dirty="0" err="1" smtClean="0"/>
              <a:t>and</a:t>
            </a:r>
            <a:r>
              <a:rPr lang="sl-SI" altLang="sl-SI" dirty="0" smtClean="0"/>
              <a:t> </a:t>
            </a:r>
            <a:r>
              <a:rPr lang="sl-SI" altLang="sl-SI" dirty="0" err="1" smtClean="0"/>
              <a:t>they</a:t>
            </a:r>
            <a:r>
              <a:rPr lang="sl-SI" altLang="sl-SI" dirty="0" smtClean="0"/>
              <a:t> are </a:t>
            </a:r>
            <a:r>
              <a:rPr lang="sl-SI" altLang="sl-SI" dirty="0" err="1" smtClean="0"/>
              <a:t>connected</a:t>
            </a:r>
            <a:r>
              <a:rPr lang="sl-SI" altLang="sl-SI" dirty="0" smtClean="0"/>
              <a:t>.</a:t>
            </a:r>
          </a:p>
        </p:txBody>
      </p:sp>
      <p:pic>
        <p:nvPicPr>
          <p:cNvPr id="27652" name="Picture 7" descr="C:\Users\MATEMATIKA\Desktop\radenci\6a\slike\P270212_15.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039" y="5005389"/>
            <a:ext cx="2447925"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slov 1"/>
          <p:cNvSpPr txBox="1">
            <a:spLocks/>
          </p:cNvSpPr>
          <p:nvPr/>
        </p:nvSpPr>
        <p:spPr bwMode="auto">
          <a:xfrm>
            <a:off x="2533650" y="901701"/>
            <a:ext cx="7772400" cy="1470025"/>
          </a:xfrm>
          <a:prstGeom prst="rect">
            <a:avLst/>
          </a:prstGeom>
          <a:noFill/>
          <a:ln w="9525">
            <a:noFill/>
            <a:miter lim="800000"/>
            <a:headEnd/>
            <a:tailEnd/>
          </a:ln>
        </p:spPr>
        <p:txBody>
          <a:bodyPr anchor="ctr"/>
          <a:lstStyle/>
          <a:p>
            <a:pPr algn="ctr" eaLnBrk="1" hangingPunct="1">
              <a:defRPr/>
            </a:pPr>
            <a:r>
              <a:rPr lang="sl-SI" sz="4800" dirty="0">
                <a:solidFill>
                  <a:srgbClr val="002060"/>
                </a:solidFill>
                <a:latin typeface="+mj-lt"/>
                <a:ea typeface="+mj-ea"/>
                <a:cs typeface="+mj-cs"/>
              </a:rPr>
              <a:t>HEALTH RESORT RADENCI</a:t>
            </a:r>
          </a:p>
        </p:txBody>
      </p:sp>
      <p:pic>
        <p:nvPicPr>
          <p:cNvPr id="27654" name="Slika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126" y="5013326"/>
            <a:ext cx="255587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Slika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6538" y="4065588"/>
            <a:ext cx="2093913"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923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9091">
                                            <p:txEl>
                                              <p:pRg st="6" end="6"/>
                                            </p:txEl>
                                          </p:spTgt>
                                        </p:tgtEl>
                                        <p:attrNameLst>
                                          <p:attrName>style.visibility</p:attrName>
                                        </p:attrNameLst>
                                      </p:cBhvr>
                                      <p:to>
                                        <p:strVal val="visible"/>
                                      </p:to>
                                    </p:set>
                                    <p:animEffect transition="in" filter="diamond(in)">
                                      <p:cBhvr>
                                        <p:cTn id="7" dur="2000"/>
                                        <p:tgtEl>
                                          <p:spTgt spid="89091">
                                            <p:txEl>
                                              <p:pRg st="6" end="6"/>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9091">
                                            <p:txEl>
                                              <p:pRg st="6" end="6"/>
                                            </p:txEl>
                                          </p:spTgt>
                                        </p:tgtEl>
                                        <p:attrNameLst>
                                          <p:attrName>style.visibility</p:attrName>
                                        </p:attrNameLst>
                                      </p:cBhvr>
                                      <p:to>
                                        <p:strVal val="visible"/>
                                      </p:to>
                                    </p:set>
                                    <p:animEffect transition="in" filter="box(in)">
                                      <p:cBhvr>
                                        <p:cTn id="12" dur="500"/>
                                        <p:tgtEl>
                                          <p:spTgt spid="89091">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9091">
                                            <p:txEl>
                                              <p:pRg st="7" end="7"/>
                                            </p:txEl>
                                          </p:spTgt>
                                        </p:tgtEl>
                                        <p:attrNameLst>
                                          <p:attrName>style.visibility</p:attrName>
                                        </p:attrNameLst>
                                      </p:cBhvr>
                                      <p:to>
                                        <p:strVal val="visible"/>
                                      </p:to>
                                    </p:set>
                                    <p:animEffect transition="in" filter="box(in)">
                                      <p:cBhvr>
                                        <p:cTn id="17" dur="500"/>
                                        <p:tgtEl>
                                          <p:spTgt spid="89091">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9091">
                                            <p:txEl>
                                              <p:pRg st="8" end="8"/>
                                            </p:txEl>
                                          </p:spTgt>
                                        </p:tgtEl>
                                        <p:attrNameLst>
                                          <p:attrName>style.visibility</p:attrName>
                                        </p:attrNameLst>
                                      </p:cBhvr>
                                      <p:to>
                                        <p:strVal val="visible"/>
                                      </p:to>
                                    </p:set>
                                    <p:animEffect transition="in" filter="box(in)">
                                      <p:cBhvr>
                                        <p:cTn id="22" dur="500"/>
                                        <p:tgtEl>
                                          <p:spTgt spid="89091">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9091">
                                            <p:txEl>
                                              <p:pRg st="9" end="9"/>
                                            </p:txEl>
                                          </p:spTgt>
                                        </p:tgtEl>
                                        <p:attrNameLst>
                                          <p:attrName>style.visibility</p:attrName>
                                        </p:attrNameLst>
                                      </p:cBhvr>
                                      <p:to>
                                        <p:strVal val="visible"/>
                                      </p:to>
                                    </p:set>
                                    <p:animEffect transition="in" filter="box(in)">
                                      <p:cBhvr>
                                        <p:cTn id="27" dur="500"/>
                                        <p:tgtEl>
                                          <p:spTgt spid="89091">
                                            <p:txEl>
                                              <p:pRg st="9" end="9"/>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9091">
                                            <p:txEl>
                                              <p:pRg st="10" end="10"/>
                                            </p:txEl>
                                          </p:spTgt>
                                        </p:tgtEl>
                                        <p:attrNameLst>
                                          <p:attrName>style.visibility</p:attrName>
                                        </p:attrNameLst>
                                      </p:cBhvr>
                                      <p:to>
                                        <p:strVal val="visible"/>
                                      </p:to>
                                    </p:set>
                                    <p:animEffect transition="in" filter="box(in)">
                                      <p:cBhvr>
                                        <p:cTn id="32" dur="500"/>
                                        <p:tgtEl>
                                          <p:spTgt spid="890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5016501" y="1060451"/>
            <a:ext cx="3743325" cy="836613"/>
          </a:xfrm>
        </p:spPr>
        <p:txBody>
          <a:bodyPr rtlCol="0">
            <a:normAutofit fontScale="90000"/>
          </a:bodyPr>
          <a:lstStyle/>
          <a:p>
            <a:pPr>
              <a:defRPr/>
            </a:pPr>
            <a:r>
              <a:rPr lang="sl-SI" sz="3200" b="1" dirty="0"/>
              <a:t/>
            </a:r>
            <a:br>
              <a:rPr lang="sl-SI" sz="3200" b="1" dirty="0"/>
            </a:br>
            <a:r>
              <a:rPr lang="en-US" sz="3200" dirty="0"/>
              <a:t>Now in </a:t>
            </a:r>
            <a:r>
              <a:rPr lang="en-US" sz="3200" dirty="0" err="1"/>
              <a:t>Radenci</a:t>
            </a:r>
            <a:r>
              <a:rPr lang="en-US" sz="3200" dirty="0"/>
              <a:t> exploit nine mineral </a:t>
            </a:r>
            <a:r>
              <a:rPr lang="en-US" sz="3200" u="sng" dirty="0"/>
              <a:t>water springs</a:t>
            </a:r>
            <a:r>
              <a:rPr lang="en-US" sz="3200" dirty="0"/>
              <a:t>, with an average temperature of 12 - 16 ° C</a:t>
            </a:r>
            <a:r>
              <a:rPr lang="sl-SI" sz="3200" dirty="0"/>
              <a:t>,</a:t>
            </a:r>
            <a:r>
              <a:rPr lang="en-US" sz="3200" dirty="0"/>
              <a:t> which provided a </a:t>
            </a:r>
            <a:r>
              <a:rPr lang="en-US" sz="3200" dirty="0" err="1"/>
              <a:t>basi</a:t>
            </a:r>
            <a:r>
              <a:rPr lang="sl-SI" sz="3200" dirty="0"/>
              <a:t>c</a:t>
            </a:r>
            <a:r>
              <a:rPr lang="en-US" sz="3200" dirty="0"/>
              <a:t> spa and health tourism, which is carried out in the spa </a:t>
            </a:r>
            <a:r>
              <a:rPr lang="en-US" sz="3200" dirty="0" err="1"/>
              <a:t>Radenc</a:t>
            </a:r>
            <a:r>
              <a:rPr lang="en-US" sz="3200" dirty="0" err="1">
                <a:solidFill>
                  <a:schemeClr val="accent3">
                    <a:lumMod val="75000"/>
                  </a:schemeClr>
                </a:solidFill>
              </a:rPr>
              <a:t>i</a:t>
            </a:r>
            <a:r>
              <a:rPr lang="sl-SI" sz="3200" dirty="0">
                <a:solidFill>
                  <a:schemeClr val="accent3">
                    <a:lumMod val="75000"/>
                  </a:schemeClr>
                </a:solidFill>
              </a:rPr>
              <a:t>.</a:t>
            </a:r>
            <a:r>
              <a:rPr lang="sl-SI" sz="3200" b="1" dirty="0"/>
              <a:t/>
            </a:r>
            <a:br>
              <a:rPr lang="sl-SI" sz="3200" b="1" dirty="0"/>
            </a:br>
            <a:endParaRPr lang="sl-SI" sz="2800" dirty="0">
              <a:solidFill>
                <a:schemeClr val="accent3">
                  <a:lumMod val="75000"/>
                </a:schemeClr>
              </a:solidFill>
            </a:endParaRPr>
          </a:p>
        </p:txBody>
      </p:sp>
      <p:pic>
        <p:nvPicPr>
          <p:cNvPr id="28675" name="Slika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492376"/>
            <a:ext cx="255587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Slika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25558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descr="C:\Users\MATEMATIKA\Desktop\radenci\6a\slike\P51700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4945064"/>
            <a:ext cx="2551113"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677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ox(in)">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re 1"/>
          <p:cNvSpPr>
            <a:spLocks noGrp="1"/>
          </p:cNvSpPr>
          <p:nvPr>
            <p:ph type="title"/>
          </p:nvPr>
        </p:nvSpPr>
        <p:spPr>
          <a:xfrm>
            <a:off x="4689476" y="255588"/>
            <a:ext cx="5534025" cy="836612"/>
          </a:xfrm>
        </p:spPr>
        <p:txBody>
          <a:bodyPr rtlCol="0">
            <a:normAutofit fontScale="90000"/>
          </a:bodyPr>
          <a:lstStyle/>
          <a:p>
            <a:pPr>
              <a:defRPr/>
            </a:pPr>
            <a:r>
              <a:rPr lang="sl-SI" sz="3200" b="1" dirty="0"/>
              <a:t/>
            </a:r>
            <a:br>
              <a:rPr lang="sl-SI" sz="3200" b="1" dirty="0"/>
            </a:br>
            <a:r>
              <a:rPr lang="sl-SI" sz="3200" b="1" dirty="0"/>
              <a:t/>
            </a:r>
            <a:br>
              <a:rPr lang="sl-SI" sz="3200" b="1" dirty="0"/>
            </a:br>
            <a:r>
              <a:rPr lang="sl-SI" sz="3200" b="1" dirty="0"/>
              <a:t/>
            </a:r>
            <a:br>
              <a:rPr lang="sl-SI" sz="3200" b="1" dirty="0"/>
            </a:br>
            <a:r>
              <a:rPr lang="sl-SI" sz="3200" b="1" dirty="0"/>
              <a:t/>
            </a:r>
            <a:br>
              <a:rPr lang="sl-SI" sz="3200" b="1" dirty="0"/>
            </a:br>
            <a:r>
              <a:rPr lang="sl-SI" sz="3200" b="1" dirty="0"/>
              <a:t/>
            </a:r>
            <a:br>
              <a:rPr lang="sl-SI" sz="3200" b="1" dirty="0"/>
            </a:br>
            <a:r>
              <a:rPr lang="sl-SI" sz="3200" b="1" dirty="0"/>
              <a:t/>
            </a:r>
            <a:br>
              <a:rPr lang="sl-SI" sz="3200" b="1" dirty="0"/>
            </a:br>
            <a:r>
              <a:rPr lang="sl-SI" sz="3200" b="1" dirty="0"/>
              <a:t/>
            </a:r>
            <a:br>
              <a:rPr lang="sl-SI" sz="3200" b="1" dirty="0"/>
            </a:br>
            <a:r>
              <a:rPr lang="sl-SI" sz="3200" b="1" dirty="0"/>
              <a:t/>
            </a:r>
            <a:br>
              <a:rPr lang="sl-SI" sz="3200" b="1" dirty="0"/>
            </a:br>
            <a:r>
              <a:rPr lang="sl-SI" sz="3200" b="1" dirty="0"/>
              <a:t>WHY PEOPLE COME TO RADENCI?</a:t>
            </a:r>
            <a:br>
              <a:rPr lang="sl-SI" sz="3200" b="1" dirty="0"/>
            </a:br>
            <a:r>
              <a:rPr lang="sl-SI" sz="2800" dirty="0"/>
              <a:t/>
            </a:r>
            <a:br>
              <a:rPr lang="sl-SI" sz="2800" dirty="0"/>
            </a:br>
            <a:r>
              <a:rPr lang="sl-SI" sz="2800" dirty="0"/>
              <a:t>F</a:t>
            </a:r>
            <a:r>
              <a:rPr lang="en-US" sz="2800" dirty="0" err="1"/>
              <a:t>amous</a:t>
            </a:r>
            <a:r>
              <a:rPr lang="en-US" sz="2800" dirty="0"/>
              <a:t> for its mild climate: it gets more than 250 sunny days a year. </a:t>
            </a:r>
            <a:r>
              <a:rPr lang="sl-SI" sz="2800" dirty="0"/>
              <a:t/>
            </a:r>
            <a:br>
              <a:rPr lang="sl-SI" sz="2800" dirty="0"/>
            </a:br>
            <a:r>
              <a:rPr lang="sl-SI" sz="2800" b="1" dirty="0" err="1">
                <a:solidFill>
                  <a:schemeClr val="accent3">
                    <a:lumMod val="75000"/>
                  </a:schemeClr>
                </a:solidFill>
              </a:rPr>
              <a:t>People</a:t>
            </a:r>
            <a:r>
              <a:rPr lang="en-GB" sz="2800" b="1" dirty="0">
                <a:solidFill>
                  <a:schemeClr val="accent3">
                    <a:lumMod val="75000"/>
                  </a:schemeClr>
                </a:solidFill>
              </a:rPr>
              <a:t> come</a:t>
            </a:r>
            <a:r>
              <a:rPr lang="sl-SI" sz="2800" b="1" dirty="0">
                <a:solidFill>
                  <a:schemeClr val="accent3">
                    <a:lumMod val="75000"/>
                  </a:schemeClr>
                </a:solidFill>
              </a:rPr>
              <a:t> in Radenci</a:t>
            </a:r>
            <a:r>
              <a:rPr lang="en-GB" sz="2800" b="1" dirty="0">
                <a:solidFill>
                  <a:schemeClr val="accent3">
                    <a:lumMod val="75000"/>
                  </a:schemeClr>
                </a:solidFill>
              </a:rPr>
              <a:t> to relax and get well.</a:t>
            </a:r>
            <a:r>
              <a:rPr lang="en-GB" sz="2400" dirty="0">
                <a:solidFill>
                  <a:schemeClr val="accent3">
                    <a:lumMod val="75000"/>
                  </a:schemeClr>
                </a:solidFill>
              </a:rPr>
              <a:t> </a:t>
            </a:r>
            <a:endParaRPr lang="sl-SI" sz="2800" dirty="0"/>
          </a:p>
        </p:txBody>
      </p:sp>
      <p:pic>
        <p:nvPicPr>
          <p:cNvPr id="29699" name="Picture 3" descr="C:\Users\MATEMATIKA\Desktop\radenci\slike Mura\IMG_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2843213"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C:\Users\MATEMATIKA\Desktop\radenci\slike Mura\IMG_0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757738"/>
            <a:ext cx="280035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C:\Users\MATEMATIKA\Desktop\radenci\slike Mura\IMG_00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476" y="549275"/>
            <a:ext cx="34210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7" descr="C:\Users\MATEMATIKA\Desktop\radenci\RADENCI\6_G_RADGON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2420938"/>
            <a:ext cx="278288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737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additive="base">
                                        <p:cTn id="7" dur="500" fill="hold"/>
                                        <p:tgtEl>
                                          <p:spTgt spid="95234"/>
                                        </p:tgtEl>
                                        <p:attrNameLst>
                                          <p:attrName>ppt_x</p:attrName>
                                        </p:attrNameLst>
                                      </p:cBhvr>
                                      <p:tavLst>
                                        <p:tav tm="0">
                                          <p:val>
                                            <p:strVal val="#ppt_x"/>
                                          </p:val>
                                        </p:tav>
                                        <p:tav tm="100000">
                                          <p:val>
                                            <p:strVal val="#ppt_x"/>
                                          </p:val>
                                        </p:tav>
                                      </p:tavLst>
                                    </p:anim>
                                    <p:anim calcmode="lin" valueType="num">
                                      <p:cBhvr additive="base">
                                        <p:cTn id="8" dur="500" fill="hold"/>
                                        <p:tgtEl>
                                          <p:spTgt spid="952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re 1"/>
          <p:cNvSpPr>
            <a:spLocks noGrp="1"/>
          </p:cNvSpPr>
          <p:nvPr>
            <p:ph type="title"/>
          </p:nvPr>
        </p:nvSpPr>
        <p:spPr>
          <a:xfrm>
            <a:off x="4511676" y="549276"/>
            <a:ext cx="5534025" cy="836613"/>
          </a:xfrm>
        </p:spPr>
        <p:txBody>
          <a:bodyPr rtlCol="0">
            <a:normAutofit fontScale="90000"/>
          </a:bodyPr>
          <a:lstStyle/>
          <a:p>
            <a:pPr>
              <a:defRPr/>
            </a:pPr>
            <a:r>
              <a:rPr lang="sl-SI" sz="3200" b="1" dirty="0"/>
              <a:t/>
            </a:r>
            <a:br>
              <a:rPr lang="sl-SI" sz="3200" b="1" dirty="0"/>
            </a:br>
            <a:r>
              <a:rPr lang="sl-SI" sz="3200" b="1" dirty="0"/>
              <a:t/>
            </a:r>
            <a:br>
              <a:rPr lang="sl-SI" sz="3200" b="1" dirty="0"/>
            </a:br>
            <a:r>
              <a:rPr lang="sl-SI" sz="3200" b="1" dirty="0"/>
              <a:t/>
            </a:r>
            <a:br>
              <a:rPr lang="sl-SI" sz="3200" b="1" dirty="0"/>
            </a:br>
            <a:r>
              <a:rPr lang="sl-SI" sz="3200" b="1" dirty="0"/>
              <a:t/>
            </a:r>
            <a:br>
              <a:rPr lang="sl-SI" sz="3200" b="1" dirty="0"/>
            </a:br>
            <a:r>
              <a:rPr lang="sl-SI" sz="3200" b="1" dirty="0"/>
              <a:t/>
            </a:r>
            <a:br>
              <a:rPr lang="sl-SI" sz="3200" b="1" dirty="0"/>
            </a:br>
            <a:r>
              <a:rPr lang="sl-SI" sz="3200" b="1" dirty="0"/>
              <a:t/>
            </a:r>
            <a:br>
              <a:rPr lang="sl-SI" sz="3200" b="1" dirty="0"/>
            </a:br>
            <a:r>
              <a:rPr lang="sl-SI" sz="3200" b="1" dirty="0"/>
              <a:t/>
            </a:r>
            <a:br>
              <a:rPr lang="sl-SI" sz="3200" b="1" dirty="0"/>
            </a:br>
            <a:r>
              <a:rPr lang="sl-SI" sz="3200" b="1" dirty="0"/>
              <a:t/>
            </a:r>
            <a:br>
              <a:rPr lang="sl-SI" sz="3200" b="1" dirty="0"/>
            </a:br>
            <a:r>
              <a:rPr lang="sl-SI" sz="3200" b="1" dirty="0"/>
              <a:t/>
            </a:r>
            <a:br>
              <a:rPr lang="sl-SI" sz="3200" b="1" dirty="0"/>
            </a:br>
            <a:r>
              <a:rPr lang="sl-SI" sz="3200" b="1" dirty="0"/>
              <a:t/>
            </a:r>
            <a:br>
              <a:rPr lang="sl-SI" sz="3200" b="1" dirty="0"/>
            </a:br>
            <a:r>
              <a:rPr lang="sl-SI" sz="3200" b="1" dirty="0"/>
              <a:t/>
            </a:r>
            <a:br>
              <a:rPr lang="sl-SI" sz="3200" b="1" dirty="0"/>
            </a:br>
            <a:r>
              <a:rPr lang="sl-SI" sz="3200" b="1" dirty="0"/>
              <a:t/>
            </a:r>
            <a:br>
              <a:rPr lang="sl-SI" sz="3200" b="1" dirty="0"/>
            </a:br>
            <a:r>
              <a:rPr lang="en-US" sz="2400" dirty="0"/>
              <a:t>Park in </a:t>
            </a:r>
            <a:r>
              <a:rPr lang="en-US" sz="2400" dirty="0" err="1"/>
              <a:t>Radenci</a:t>
            </a:r>
            <a:r>
              <a:rPr lang="en-US" sz="2400" dirty="0"/>
              <a:t> is </a:t>
            </a:r>
            <a:r>
              <a:rPr lang="sl-SI" sz="2400" dirty="0" err="1"/>
              <a:t>large</a:t>
            </a:r>
            <a:r>
              <a:rPr lang="en-US" sz="2400" dirty="0"/>
              <a:t> and it</a:t>
            </a:r>
            <a:r>
              <a:rPr lang="sl-SI" sz="2400" dirty="0"/>
              <a:t> </a:t>
            </a:r>
            <a:r>
              <a:rPr lang="sl-SI" sz="2400" dirty="0" err="1"/>
              <a:t>has</a:t>
            </a:r>
            <a:r>
              <a:rPr lang="en-US" sz="2400" dirty="0"/>
              <a:t> very old trees. In</a:t>
            </a:r>
            <a:r>
              <a:rPr lang="sl-SI" sz="2400" dirty="0"/>
              <a:t> </a:t>
            </a:r>
            <a:r>
              <a:rPr lang="sl-SI" sz="2400" dirty="0" err="1"/>
              <a:t>year</a:t>
            </a:r>
            <a:r>
              <a:rPr lang="en-US" sz="2400" dirty="0"/>
              <a:t> 2010 the majority of these trees</a:t>
            </a:r>
            <a:r>
              <a:rPr lang="sl-SI" sz="2400" dirty="0"/>
              <a:t> </a:t>
            </a:r>
            <a:r>
              <a:rPr lang="sl-SI" sz="2400" dirty="0" err="1"/>
              <a:t>was</a:t>
            </a:r>
            <a:r>
              <a:rPr lang="en-US" sz="2400" dirty="0"/>
              <a:t> destroyed by</a:t>
            </a:r>
            <a:r>
              <a:rPr lang="sl-SI" sz="2400" dirty="0"/>
              <a:t> a</a:t>
            </a:r>
            <a:r>
              <a:rPr lang="en-US" sz="2400" dirty="0"/>
              <a:t> storm</a:t>
            </a:r>
            <a:r>
              <a:rPr lang="sl-SI" sz="2400" dirty="0"/>
              <a:t>.</a:t>
            </a:r>
            <a:br>
              <a:rPr lang="sl-SI" sz="2400" dirty="0"/>
            </a:br>
            <a:r>
              <a:rPr lang="sl-SI" sz="2400" dirty="0"/>
              <a:t>I</a:t>
            </a:r>
            <a:r>
              <a:rPr lang="en-US" sz="2400" dirty="0"/>
              <a:t>n the</a:t>
            </a:r>
            <a:r>
              <a:rPr lang="sl-SI" sz="2400" dirty="0"/>
              <a:t> Park is </a:t>
            </a:r>
            <a:r>
              <a:rPr lang="sl-SI" sz="2400" dirty="0" err="1"/>
              <a:t>the</a:t>
            </a:r>
            <a:r>
              <a:rPr lang="en-US" sz="2400" dirty="0"/>
              <a:t> </a:t>
            </a:r>
            <a:r>
              <a:rPr lang="sl-SI" sz="2400" dirty="0"/>
              <a:t>C</a:t>
            </a:r>
            <a:r>
              <a:rPr lang="en-US" sz="2400" dirty="0" err="1"/>
              <a:t>hapel</a:t>
            </a:r>
            <a:r>
              <a:rPr lang="sl-SI" sz="2400" dirty="0"/>
              <a:t> </a:t>
            </a:r>
            <a:r>
              <a:rPr lang="sl-SI" sz="2400" dirty="0" err="1"/>
              <a:t>of</a:t>
            </a:r>
            <a:r>
              <a:rPr lang="en-US" sz="2400" dirty="0"/>
              <a:t> </a:t>
            </a:r>
            <a:r>
              <a:rPr lang="sl-SI" sz="2400" dirty="0" err="1"/>
              <a:t>Saint</a:t>
            </a:r>
            <a:r>
              <a:rPr lang="sl-SI" sz="2400" dirty="0"/>
              <a:t> </a:t>
            </a:r>
            <a:r>
              <a:rPr lang="en-US" sz="2400" dirty="0"/>
              <a:t>An</a:t>
            </a:r>
            <a:r>
              <a:rPr lang="sl-SI" sz="2400" dirty="0"/>
              <a:t>a</a:t>
            </a:r>
            <a:r>
              <a:rPr lang="sl-SI" sz="3200" dirty="0">
                <a:solidFill>
                  <a:schemeClr val="tx2">
                    <a:lumMod val="50000"/>
                  </a:schemeClr>
                </a:solidFill>
                <a:latin typeface="Century Gothic" pitchFamily="34" charset="0"/>
              </a:rPr>
              <a:t/>
            </a:r>
            <a:br>
              <a:rPr lang="sl-SI" sz="3200" dirty="0">
                <a:solidFill>
                  <a:schemeClr val="tx2">
                    <a:lumMod val="50000"/>
                  </a:schemeClr>
                </a:solidFill>
                <a:latin typeface="Century Gothic" pitchFamily="34" charset="0"/>
              </a:rPr>
            </a:br>
            <a:r>
              <a:rPr lang="sl-SI" sz="3200" b="1" dirty="0"/>
              <a:t/>
            </a:r>
            <a:br>
              <a:rPr lang="sl-SI" sz="3200" b="1" dirty="0"/>
            </a:br>
            <a:r>
              <a:rPr lang="sl-SI" sz="3200" b="1" dirty="0"/>
              <a:t/>
            </a:r>
            <a:br>
              <a:rPr lang="sl-SI" sz="3200" b="1" dirty="0"/>
            </a:br>
            <a:r>
              <a:rPr lang="sl-SI" sz="3200" b="1" dirty="0"/>
              <a:t/>
            </a:r>
            <a:br>
              <a:rPr lang="sl-SI" sz="3200" b="1" dirty="0"/>
            </a:br>
            <a:r>
              <a:rPr lang="sl-SI" sz="3200" b="1" dirty="0"/>
              <a:t/>
            </a:r>
            <a:br>
              <a:rPr lang="sl-SI" sz="3200" b="1" dirty="0"/>
            </a:br>
            <a:endParaRPr lang="sl-SI" sz="2800" dirty="0"/>
          </a:p>
        </p:txBody>
      </p:sp>
      <p:pic>
        <p:nvPicPr>
          <p:cNvPr id="30723" name="Slika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851" y="908050"/>
            <a:ext cx="2843213" cy="494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Slika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694" y="2226469"/>
            <a:ext cx="345598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033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Naslov 1"/>
          <p:cNvSpPr>
            <a:spLocks noGrp="1"/>
          </p:cNvSpPr>
          <p:nvPr>
            <p:ph type="title"/>
          </p:nvPr>
        </p:nvSpPr>
        <p:spPr>
          <a:xfrm>
            <a:off x="2063750" y="546100"/>
            <a:ext cx="8229600" cy="1143000"/>
          </a:xfrm>
        </p:spPr>
        <p:txBody>
          <a:bodyPr rtlCol="0">
            <a:normAutofit fontScale="90000"/>
          </a:bodyPr>
          <a:lstStyle/>
          <a:p>
            <a:pPr>
              <a:defRPr/>
            </a:pPr>
            <a:r>
              <a:rPr lang="sl-SI" altLang="sl-SI" b="1" dirty="0" smtClean="0"/>
              <a:t> </a:t>
            </a:r>
            <a:r>
              <a:rPr lang="en-US" altLang="sl-SI" b="1" dirty="0" smtClean="0"/>
              <a:t>Three Hearts Marathon</a:t>
            </a:r>
            <a:r>
              <a:rPr lang="sl-SI" altLang="sl-SI" b="1" dirty="0" smtClean="0"/>
              <a:t>-</a:t>
            </a:r>
            <a:r>
              <a:rPr lang="sl-SI" altLang="sl-SI" b="1" dirty="0" err="1" smtClean="0"/>
              <a:t>running</a:t>
            </a:r>
            <a:r>
              <a:rPr lang="sl-SI" altLang="sl-SI" b="1" dirty="0" smtClean="0"/>
              <a:t> </a:t>
            </a:r>
            <a:r>
              <a:rPr lang="sl-SI" altLang="sl-SI" b="1" dirty="0" err="1" smtClean="0"/>
              <a:t>competition</a:t>
            </a:r>
            <a:r>
              <a:rPr lang="sl-SI" altLang="sl-SI" b="1" dirty="0" smtClean="0"/>
              <a:t/>
            </a:r>
            <a:br>
              <a:rPr lang="sl-SI" altLang="sl-SI" b="1" dirty="0" smtClean="0"/>
            </a:br>
            <a:r>
              <a:rPr lang="sl-SI" altLang="sl-SI" b="1" dirty="0"/>
              <a:t/>
            </a:r>
            <a:br>
              <a:rPr lang="sl-SI" altLang="sl-SI" b="1" dirty="0"/>
            </a:br>
            <a:r>
              <a:rPr lang="sl-SI" altLang="sl-SI" b="1" dirty="0" smtClean="0"/>
              <a:t/>
            </a:r>
            <a:br>
              <a:rPr lang="sl-SI" altLang="sl-SI" b="1" dirty="0" smtClean="0"/>
            </a:br>
            <a:endParaRPr lang="sl-SI" altLang="sl-SI" dirty="0" smtClean="0"/>
          </a:p>
        </p:txBody>
      </p:sp>
      <p:sp>
        <p:nvSpPr>
          <p:cNvPr id="4" name="Pravokotnik 3"/>
          <p:cNvSpPr/>
          <p:nvPr/>
        </p:nvSpPr>
        <p:spPr>
          <a:xfrm>
            <a:off x="2378076" y="1963739"/>
            <a:ext cx="3706813" cy="460375"/>
          </a:xfrm>
          <a:prstGeom prst="rect">
            <a:avLst/>
          </a:prstGeom>
        </p:spPr>
        <p:txBody>
          <a:bodyPr wrap="none">
            <a:spAutoFit/>
          </a:bodyPr>
          <a:lstStyle/>
          <a:p>
            <a:pPr marL="285750" indent="-285750">
              <a:buFont typeface="Arial" pitchFamily="34" charset="0"/>
              <a:buChar char="•"/>
              <a:defRPr/>
            </a:pPr>
            <a:r>
              <a:rPr lang="en-US" sz="2400" dirty="0">
                <a:latin typeface="+mj-lt"/>
              </a:rPr>
              <a:t>held annually in mid-May </a:t>
            </a:r>
            <a:endParaRPr lang="sl-SI" sz="2400" dirty="0">
              <a:latin typeface="+mj-lt"/>
            </a:endParaRPr>
          </a:p>
        </p:txBody>
      </p:sp>
      <p:sp>
        <p:nvSpPr>
          <p:cNvPr id="5" name="Pravokotnik 4"/>
          <p:cNvSpPr/>
          <p:nvPr/>
        </p:nvSpPr>
        <p:spPr>
          <a:xfrm>
            <a:off x="2371726" y="1458914"/>
            <a:ext cx="7343775" cy="2308225"/>
          </a:xfrm>
          <a:prstGeom prst="rect">
            <a:avLst/>
          </a:prstGeom>
        </p:spPr>
        <p:txBody>
          <a:bodyPr>
            <a:spAutoFit/>
          </a:bodyPr>
          <a:lstStyle/>
          <a:p>
            <a:pPr marL="342900" indent="-342900">
              <a:buFont typeface="Arial" pitchFamily="34" charset="0"/>
              <a:buChar char="•"/>
              <a:defRPr/>
            </a:pPr>
            <a:r>
              <a:rPr lang="en-US" sz="2400" dirty="0">
                <a:latin typeface="+mj-lt"/>
              </a:rPr>
              <a:t>one of Slovenia's most popular running events</a:t>
            </a:r>
            <a:endParaRPr lang="sl-SI" sz="2400" dirty="0">
              <a:latin typeface="+mj-lt"/>
            </a:endParaRPr>
          </a:p>
          <a:p>
            <a:pPr marL="342900" indent="-342900">
              <a:buFont typeface="Arial" pitchFamily="34" charset="0"/>
              <a:buChar char="•"/>
              <a:defRPr/>
            </a:pPr>
            <a:endParaRPr lang="sl-SI" sz="2400" dirty="0">
              <a:latin typeface="+mj-lt"/>
            </a:endParaRPr>
          </a:p>
          <a:p>
            <a:pPr marL="342900" indent="-342900">
              <a:buFont typeface="Arial" pitchFamily="34" charset="0"/>
              <a:buChar char="•"/>
              <a:defRPr/>
            </a:pPr>
            <a:endParaRPr lang="sl-SI" sz="2400" dirty="0">
              <a:latin typeface="+mj-lt"/>
            </a:endParaRPr>
          </a:p>
          <a:p>
            <a:pPr marL="342900" indent="-342900">
              <a:buFont typeface="Arial" pitchFamily="34" charset="0"/>
              <a:buChar char="•"/>
              <a:defRPr/>
            </a:pPr>
            <a:endParaRPr lang="sl-SI" sz="2400" dirty="0">
              <a:latin typeface="+mj-lt"/>
            </a:endParaRPr>
          </a:p>
          <a:p>
            <a:pPr marL="342900" indent="-342900">
              <a:buFont typeface="Arial" pitchFamily="34" charset="0"/>
              <a:buChar char="•"/>
              <a:defRPr/>
            </a:pPr>
            <a:endParaRPr lang="sl-SI" sz="2400" dirty="0">
              <a:latin typeface="+mj-lt"/>
            </a:endParaRPr>
          </a:p>
          <a:p>
            <a:pPr marL="342900" indent="-342900">
              <a:buFont typeface="Arial" pitchFamily="34" charset="0"/>
              <a:buChar char="•"/>
              <a:defRPr/>
            </a:pPr>
            <a:endParaRPr lang="sl-SI" sz="2400" dirty="0">
              <a:latin typeface="+mj-lt"/>
            </a:endParaRPr>
          </a:p>
        </p:txBody>
      </p:sp>
      <p:sp>
        <p:nvSpPr>
          <p:cNvPr id="7" name="Pravokotnik 6"/>
          <p:cNvSpPr/>
          <p:nvPr/>
        </p:nvSpPr>
        <p:spPr>
          <a:xfrm>
            <a:off x="2366964" y="2487613"/>
            <a:ext cx="6962775" cy="461962"/>
          </a:xfrm>
          <a:prstGeom prst="rect">
            <a:avLst/>
          </a:prstGeom>
        </p:spPr>
        <p:txBody>
          <a:bodyPr>
            <a:spAutoFit/>
          </a:bodyPr>
          <a:lstStyle/>
          <a:p>
            <a:pPr marL="285750" indent="-285750">
              <a:buFont typeface="Arial" pitchFamily="34" charset="0"/>
              <a:buChar char="•"/>
              <a:defRPr/>
            </a:pPr>
            <a:r>
              <a:rPr lang="sl-SI" sz="2400" dirty="0" err="1">
                <a:latin typeface="+mj-lt"/>
              </a:rPr>
              <a:t>people</a:t>
            </a:r>
            <a:r>
              <a:rPr lang="sl-SI" sz="2400" dirty="0">
                <a:latin typeface="+mj-lt"/>
              </a:rPr>
              <a:t> </a:t>
            </a:r>
            <a:r>
              <a:rPr lang="sl-SI" sz="2400" dirty="0" err="1">
                <a:latin typeface="+mj-lt"/>
              </a:rPr>
              <a:t>can</a:t>
            </a:r>
            <a:r>
              <a:rPr lang="sl-SI" sz="2400" dirty="0">
                <a:latin typeface="+mj-lt"/>
              </a:rPr>
              <a:t> run 42, 21, 10 </a:t>
            </a:r>
            <a:r>
              <a:rPr lang="sl-SI" sz="2400" dirty="0" err="1">
                <a:latin typeface="+mj-lt"/>
              </a:rPr>
              <a:t>and</a:t>
            </a:r>
            <a:r>
              <a:rPr lang="sl-SI" sz="2400" dirty="0">
                <a:latin typeface="+mj-lt"/>
              </a:rPr>
              <a:t> 5,5 km</a:t>
            </a:r>
          </a:p>
        </p:txBody>
      </p:sp>
      <p:sp>
        <p:nvSpPr>
          <p:cNvPr id="2" name="Pravokotnik 1"/>
          <p:cNvSpPr/>
          <p:nvPr/>
        </p:nvSpPr>
        <p:spPr>
          <a:xfrm>
            <a:off x="2366964" y="3008314"/>
            <a:ext cx="1927225" cy="460375"/>
          </a:xfrm>
          <a:prstGeom prst="rect">
            <a:avLst/>
          </a:prstGeom>
        </p:spPr>
        <p:txBody>
          <a:bodyPr wrap="none">
            <a:spAutoFit/>
          </a:bodyPr>
          <a:lstStyle/>
          <a:p>
            <a:pPr marL="342900" indent="-342900">
              <a:buFont typeface="Arial" pitchFamily="34" charset="0"/>
              <a:buChar char="•"/>
              <a:defRPr/>
            </a:pPr>
            <a:r>
              <a:rPr lang="sl-SI" sz="2400" dirty="0" err="1">
                <a:latin typeface="+mj-lt"/>
              </a:rPr>
              <a:t>since</a:t>
            </a:r>
            <a:r>
              <a:rPr lang="sl-SI" sz="2400" dirty="0">
                <a:latin typeface="+mj-lt"/>
              </a:rPr>
              <a:t> 1981 </a:t>
            </a:r>
          </a:p>
        </p:txBody>
      </p:sp>
      <p:sp>
        <p:nvSpPr>
          <p:cNvPr id="3" name="Označba mesta vsebine 2"/>
          <p:cNvSpPr>
            <a:spLocks noGrp="1"/>
          </p:cNvSpPr>
          <p:nvPr>
            <p:ph idx="1"/>
          </p:nvPr>
        </p:nvSpPr>
        <p:spPr/>
        <p:txBody>
          <a:bodyPr/>
          <a:lstStyle/>
          <a:p>
            <a:endParaRPr lang="sl-SI"/>
          </a:p>
        </p:txBody>
      </p:sp>
    </p:spTree>
    <p:extLst>
      <p:ext uri="{BB962C8B-B14F-4D97-AF65-F5344CB8AC3E}">
        <p14:creationId xmlns:p14="http://schemas.microsoft.com/office/powerpoint/2010/main" val="2185491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500" fill="hold"/>
                                        <p:tgtEl>
                                          <p:spTgt spid="94210"/>
                                        </p:tgtEl>
                                        <p:attrNameLst>
                                          <p:attrName>ppt_x</p:attrName>
                                        </p:attrNameLst>
                                      </p:cBhvr>
                                      <p:tavLst>
                                        <p:tav tm="0">
                                          <p:val>
                                            <p:strVal val="#ppt_x"/>
                                          </p:val>
                                        </p:tav>
                                        <p:tav tm="100000">
                                          <p:val>
                                            <p:strVal val="#ppt_x"/>
                                          </p:val>
                                        </p:tav>
                                      </p:tavLst>
                                    </p:anim>
                                    <p:anim calcmode="lin" valueType="num">
                                      <p:cBhvr additive="base">
                                        <p:cTn id="8" dur="500" fill="hold"/>
                                        <p:tgtEl>
                                          <p:spTgt spid="942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ox(in)">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4" grpId="0"/>
      <p:bldP spid="5" grpId="0"/>
      <p:bldP spid="7"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slov 1"/>
          <p:cNvSpPr>
            <a:spLocks noGrp="1"/>
          </p:cNvSpPr>
          <p:nvPr>
            <p:ph type="title"/>
          </p:nvPr>
        </p:nvSpPr>
        <p:spPr/>
        <p:txBody>
          <a:bodyPr/>
          <a:lstStyle/>
          <a:p>
            <a:r>
              <a:rPr lang="sl-SI" altLang="sl-SI" b="1" smtClean="0">
                <a:solidFill>
                  <a:srgbClr val="002060"/>
                </a:solidFill>
              </a:rPr>
              <a:t>Position of Radenci</a:t>
            </a:r>
            <a:endParaRPr lang="sl-SI" altLang="sl-SI" smtClean="0"/>
          </a:p>
        </p:txBody>
      </p:sp>
      <p:sp>
        <p:nvSpPr>
          <p:cNvPr id="17411" name="Ograda vsebine 2"/>
          <p:cNvSpPr>
            <a:spLocks noGrp="1"/>
          </p:cNvSpPr>
          <p:nvPr>
            <p:ph idx="1"/>
          </p:nvPr>
        </p:nvSpPr>
        <p:spPr/>
        <p:txBody>
          <a:bodyPr/>
          <a:lstStyle/>
          <a:p>
            <a:r>
              <a:rPr lang="en-GB" altLang="sl-SI" smtClean="0"/>
              <a:t>Radenci lies near the road Gornja Radgona-Murska Sobota. Radenci </a:t>
            </a:r>
            <a:r>
              <a:rPr lang="sl-SI" altLang="sl-SI" smtClean="0"/>
              <a:t>is </a:t>
            </a:r>
            <a:r>
              <a:rPr lang="en-GB" altLang="sl-SI" smtClean="0"/>
              <a:t>well known,  because of </a:t>
            </a:r>
            <a:r>
              <a:rPr lang="sl-SI" altLang="sl-SI" smtClean="0"/>
              <a:t>its</a:t>
            </a:r>
            <a:r>
              <a:rPr lang="en-GB" altLang="sl-SI" smtClean="0"/>
              <a:t> popular health resort and mineral water called Radenska w</a:t>
            </a:r>
            <a:r>
              <a:rPr lang="sl-SI" altLang="sl-SI" smtClean="0"/>
              <a:t>h</a:t>
            </a:r>
            <a:r>
              <a:rPr lang="en-GB" altLang="sl-SI" smtClean="0"/>
              <a:t>ich is filled in Radenci.</a:t>
            </a:r>
            <a:endParaRPr lang="sl-SI" altLang="sl-SI" smtClean="0"/>
          </a:p>
          <a:p>
            <a:r>
              <a:rPr lang="sl-SI" altLang="sl-SI" smtClean="0"/>
              <a:t>Radenci lies on the right side of the river Mura. </a:t>
            </a:r>
          </a:p>
          <a:p>
            <a:endParaRPr lang="sl-SI" altLang="sl-SI"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9" y="2997200"/>
            <a:ext cx="5761037"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12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slov 1"/>
          <p:cNvSpPr>
            <a:spLocks noGrp="1"/>
          </p:cNvSpPr>
          <p:nvPr>
            <p:ph type="title"/>
          </p:nvPr>
        </p:nvSpPr>
        <p:spPr>
          <a:xfrm>
            <a:off x="1666875" y="393700"/>
            <a:ext cx="7467600" cy="1143000"/>
          </a:xfrm>
        </p:spPr>
        <p:txBody>
          <a:bodyPr/>
          <a:lstStyle/>
          <a:p>
            <a:pPr algn="ctr"/>
            <a:r>
              <a:rPr lang="sl-SI" altLang="sl-SI">
                <a:latin typeface="Calibri" panose="020F0502020204030204" pitchFamily="34" charset="0"/>
                <a:ea typeface="MS Mincho" panose="02020609040205080304" pitchFamily="49" charset="-128"/>
                <a:cs typeface="Calibri" panose="020F0502020204030204" pitchFamily="34" charset="0"/>
              </a:rPr>
              <a:t>HISTORY</a:t>
            </a:r>
          </a:p>
        </p:txBody>
      </p:sp>
      <p:sp>
        <p:nvSpPr>
          <p:cNvPr id="18435" name="Ograda vsebine 2"/>
          <p:cNvSpPr>
            <a:spLocks noGrp="1"/>
          </p:cNvSpPr>
          <p:nvPr>
            <p:ph idx="1"/>
          </p:nvPr>
        </p:nvSpPr>
        <p:spPr>
          <a:xfrm>
            <a:off x="2424113" y="1984376"/>
            <a:ext cx="7467600" cy="4873625"/>
          </a:xfrm>
        </p:spPr>
        <p:txBody>
          <a:bodyPr/>
          <a:lstStyle/>
          <a:p>
            <a:pPr lvl="4"/>
            <a:r>
              <a:rPr lang="en-US" altLang="sl-SI" sz="2400">
                <a:ea typeface="Calibri" panose="020F0502020204030204" pitchFamily="34" charset="0"/>
                <a:cs typeface="Calibri" panose="020F0502020204030204" pitchFamily="34" charset="0"/>
              </a:rPr>
              <a:t>Radenci </a:t>
            </a:r>
            <a:r>
              <a:rPr lang="sl-SI" altLang="sl-SI" sz="2400">
                <a:ea typeface="Calibri" panose="020F0502020204030204" pitchFamily="34" charset="0"/>
                <a:cs typeface="Calibri" panose="020F0502020204030204" pitchFamily="34" charset="0"/>
              </a:rPr>
              <a:t>was </a:t>
            </a:r>
            <a:r>
              <a:rPr lang="en-US" altLang="sl-SI" sz="2400">
                <a:ea typeface="Calibri" panose="020F0502020204030204" pitchFamily="34" charset="0"/>
                <a:cs typeface="Calibri" panose="020F0502020204030204" pitchFamily="34" charset="0"/>
              </a:rPr>
              <a:t>first mentioned in 1436 as a resort</a:t>
            </a:r>
            <a:r>
              <a:rPr lang="sl-SI" altLang="sl-SI" sz="2400">
                <a:ea typeface="Calibri" panose="020F0502020204030204" pitchFamily="34" charset="0"/>
                <a:cs typeface="Calibri" panose="020F0502020204030204" pitchFamily="34" charset="0"/>
              </a:rPr>
              <a:t>,</a:t>
            </a:r>
            <a:r>
              <a:rPr lang="en-US" altLang="sl-SI" sz="2400">
                <a:ea typeface="Calibri" panose="020F0502020204030204" pitchFamily="34" charset="0"/>
                <a:cs typeface="Calibri" panose="020F0502020204030204" pitchFamily="34" charset="0"/>
              </a:rPr>
              <a:t> but became famous in the 19th century. </a:t>
            </a:r>
            <a:endParaRPr lang="sl-SI" altLang="sl-SI" sz="2400">
              <a:ea typeface="Calibri" panose="020F0502020204030204" pitchFamily="34" charset="0"/>
              <a:cs typeface="Calibri" panose="020F0502020204030204" pitchFamily="34" charset="0"/>
            </a:endParaRPr>
          </a:p>
          <a:p>
            <a:pPr lvl="4"/>
            <a:r>
              <a:rPr lang="sl-SI" altLang="sl-SI" sz="2400">
                <a:ea typeface="Calibri" panose="020F0502020204030204" pitchFamily="34" charset="0"/>
                <a:cs typeface="Calibri" panose="020F0502020204030204" pitchFamily="34" charset="0"/>
              </a:rPr>
              <a:t>In 1833 </a:t>
            </a:r>
            <a:r>
              <a:rPr lang="en-US" altLang="sl-SI" sz="2400">
                <a:ea typeface="Calibri" panose="020F0502020204030204" pitchFamily="34" charset="0"/>
                <a:cs typeface="Calibri" panose="020F0502020204030204" pitchFamily="34" charset="0"/>
              </a:rPr>
              <a:t>Karl Henn discovered springs</a:t>
            </a:r>
            <a:r>
              <a:rPr lang="sl-SI" altLang="sl-SI" sz="2400">
                <a:ea typeface="Calibri" panose="020F0502020204030204" pitchFamily="34" charset="0"/>
                <a:cs typeface="Calibri" panose="020F0502020204030204" pitchFamily="34" charset="0"/>
              </a:rPr>
              <a:t> of</a:t>
            </a:r>
            <a:r>
              <a:rPr lang="en-US" altLang="sl-SI" sz="2400">
                <a:ea typeface="Calibri" panose="020F0502020204030204" pitchFamily="34" charset="0"/>
                <a:cs typeface="Calibri" panose="020F0502020204030204" pitchFamily="34" charset="0"/>
              </a:rPr>
              <a:t> mineral water and in 1869 built the first filling</a:t>
            </a:r>
            <a:r>
              <a:rPr lang="sl-SI" altLang="sl-SI" sz="2400">
                <a:ea typeface="Calibri" panose="020F0502020204030204" pitchFamily="34" charset="0"/>
                <a:cs typeface="Calibri" panose="020F0502020204030204" pitchFamily="34" charset="0"/>
              </a:rPr>
              <a:t>;</a:t>
            </a:r>
            <a:r>
              <a:rPr lang="en-US" altLang="sl-SI" sz="2400">
                <a:ea typeface="Calibri" panose="020F0502020204030204" pitchFamily="34" charset="0"/>
                <a:cs typeface="Calibri" panose="020F0502020204030204" pitchFamily="34" charset="0"/>
              </a:rPr>
              <a:t> health resort opened in 1882</a:t>
            </a:r>
            <a:r>
              <a:rPr lang="sl-SI" altLang="sl-SI" sz="2400">
                <a:ea typeface="Calibri" panose="020F0502020204030204" pitchFamily="34" charset="0"/>
                <a:cs typeface="Calibri" panose="020F0502020204030204" pitchFamily="34" charset="0"/>
              </a:rPr>
              <a:t>.</a:t>
            </a:r>
          </a:p>
          <a:p>
            <a:pPr lvl="4"/>
            <a:r>
              <a:rPr lang="en-US" altLang="sl-SI" sz="2400">
                <a:ea typeface="Calibri" panose="020F0502020204030204" pitchFamily="34" charset="0"/>
                <a:cs typeface="Calibri" panose="020F0502020204030204" pitchFamily="34" charset="0"/>
              </a:rPr>
              <a:t>Development of spas and the whole place was built in 1890 has accelerated the rail above Radgona - Ljutomer. </a:t>
            </a:r>
            <a:endParaRPr lang="sl-SI" altLang="sl-SI" sz="2400">
              <a:ea typeface="Calibri" panose="020F0502020204030204" pitchFamily="34" charset="0"/>
              <a:cs typeface="Calibri" panose="020F0502020204030204" pitchFamily="34" charset="0"/>
            </a:endParaRPr>
          </a:p>
          <a:p>
            <a:endParaRPr lang="sl-SI" altLang="sl-SI" smtClean="0"/>
          </a:p>
        </p:txBody>
      </p:sp>
      <p:pic>
        <p:nvPicPr>
          <p:cNvPr id="4" name="Picture 2"/>
          <p:cNvPicPr>
            <a:picLocks noChangeAspect="1" noChangeArrowheads="1"/>
          </p:cNvPicPr>
          <p:nvPr/>
        </p:nvPicPr>
        <p:blipFill>
          <a:blip r:embed="rId2" cstate="print">
            <a:extLst/>
          </a:blip>
          <a:srcRect/>
          <a:stretch>
            <a:fillRect/>
          </a:stretch>
        </p:blipFill>
        <p:spPr bwMode="auto">
          <a:xfrm>
            <a:off x="1643748" y="188640"/>
            <a:ext cx="2364021" cy="1553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4"/>
          <p:cNvPicPr>
            <a:picLocks noChangeAspect="1" noChangeArrowheads="1"/>
          </p:cNvPicPr>
          <p:nvPr/>
        </p:nvPicPr>
        <p:blipFill>
          <a:blip r:embed="rId3" cstate="print">
            <a:extLst/>
          </a:blip>
          <a:srcRect/>
          <a:stretch>
            <a:fillRect/>
          </a:stretch>
        </p:blipFill>
        <p:spPr bwMode="auto">
          <a:xfrm>
            <a:off x="6682936" y="71457"/>
            <a:ext cx="3985064" cy="17876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6"/>
          <p:cNvPicPr>
            <a:picLocks noChangeAspect="1" noChangeArrowheads="1"/>
          </p:cNvPicPr>
          <p:nvPr/>
        </p:nvPicPr>
        <p:blipFill>
          <a:blip r:embed="rId4" cstate="print">
            <a:extLst/>
          </a:blip>
          <a:srcRect/>
          <a:stretch>
            <a:fillRect/>
          </a:stretch>
        </p:blipFill>
        <p:spPr bwMode="auto">
          <a:xfrm>
            <a:off x="1854312" y="2706790"/>
            <a:ext cx="1496876" cy="19202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94193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slov 1"/>
          <p:cNvSpPr>
            <a:spLocks noGrp="1"/>
          </p:cNvSpPr>
          <p:nvPr>
            <p:ph type="title"/>
          </p:nvPr>
        </p:nvSpPr>
        <p:spPr>
          <a:xfrm>
            <a:off x="4224338" y="0"/>
            <a:ext cx="7467600" cy="1143000"/>
          </a:xfrm>
        </p:spPr>
        <p:txBody>
          <a:bodyPr/>
          <a:lstStyle/>
          <a:p>
            <a:r>
              <a:rPr lang="sl-SI" altLang="sl-SI" smtClean="0"/>
              <a:t>OUR  SCHOOL :</a:t>
            </a:r>
            <a:endParaRPr lang="en-US" altLang="sl-SI" smtClean="0"/>
          </a:p>
        </p:txBody>
      </p:sp>
      <p:pic>
        <p:nvPicPr>
          <p:cNvPr id="19459" name="Picture 4" descr="C:\Users\MATEMATIKA\Desktop\radenci\6a\Metka Radenci\Fotografija-06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450" y="2708275"/>
            <a:ext cx="268128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C:\Users\MATEMATIKA\Desktop\radenci\6a\Radenci\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813" y="550863"/>
            <a:ext cx="2640012"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C:\Users\MATEMATIKA\Desktop\radenci\6a\Radenci\19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1" y="1125539"/>
            <a:ext cx="4608513"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C:\Users\MATEMATIKA\Desktop\radenci\6a\Radenci\1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9150" y="3717926"/>
            <a:ext cx="3830638"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ljeZBesedilom 2">
            <a:hlinkClick r:id="rId6"/>
          </p:cNvPr>
          <p:cNvSpPr txBox="1"/>
          <p:nvPr/>
        </p:nvSpPr>
        <p:spPr>
          <a:xfrm>
            <a:off x="7608889" y="5154614"/>
            <a:ext cx="1970087" cy="369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sl-SI" dirty="0" err="1"/>
              <a:t>website</a:t>
            </a:r>
            <a:endParaRPr lang="sl-SI" dirty="0"/>
          </a:p>
        </p:txBody>
      </p:sp>
    </p:spTree>
    <p:extLst>
      <p:ext uri="{BB962C8B-B14F-4D97-AF65-F5344CB8AC3E}">
        <p14:creationId xmlns:p14="http://schemas.microsoft.com/office/powerpoint/2010/main" val="240662495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slov 1"/>
          <p:cNvSpPr>
            <a:spLocks noGrp="1"/>
          </p:cNvSpPr>
          <p:nvPr>
            <p:ph type="title"/>
          </p:nvPr>
        </p:nvSpPr>
        <p:spPr/>
        <p:txBody>
          <a:bodyPr/>
          <a:lstStyle/>
          <a:p>
            <a:r>
              <a:rPr lang="en-GB" altLang="sl-SI" b="1" smtClean="0">
                <a:solidFill>
                  <a:srgbClr val="002060"/>
                </a:solidFill>
              </a:rPr>
              <a:t>Villages</a:t>
            </a:r>
            <a:endParaRPr lang="sl-SI" altLang="sl-SI" b="1" smtClean="0">
              <a:solidFill>
                <a:srgbClr val="002060"/>
              </a:solidFill>
            </a:endParaRPr>
          </a:p>
        </p:txBody>
      </p:sp>
      <p:sp>
        <p:nvSpPr>
          <p:cNvPr id="17411" name="Ograda vsebine 2"/>
          <p:cNvSpPr>
            <a:spLocks noGrp="1"/>
          </p:cNvSpPr>
          <p:nvPr>
            <p:ph idx="1"/>
          </p:nvPr>
        </p:nvSpPr>
        <p:spPr/>
        <p:txBody>
          <a:bodyPr>
            <a:normAutofit/>
          </a:bodyPr>
          <a:lstStyle/>
          <a:p>
            <a:r>
              <a:rPr lang="en-GB" altLang="sl-SI" sz="2400">
                <a:ea typeface="Calibri" panose="020F0502020204030204" pitchFamily="34" charset="0"/>
                <a:cs typeface="Calibri" panose="020F0502020204030204" pitchFamily="34" charset="0"/>
              </a:rPr>
              <a:t>There are 4 villages which lie near Radenci:</a:t>
            </a:r>
            <a:endParaRPr lang="sl-SI" altLang="sl-SI" sz="2400">
              <a:ea typeface="Calibri" panose="020F0502020204030204" pitchFamily="34" charset="0"/>
              <a:cs typeface="Calibri" panose="020F0502020204030204" pitchFamily="34" charset="0"/>
            </a:endParaRPr>
          </a:p>
          <a:p>
            <a:pPr>
              <a:buFont typeface="Wingdings 3" panose="05040102010807070707" pitchFamily="18" charset="2"/>
              <a:buNone/>
            </a:pPr>
            <a:r>
              <a:rPr lang="en-GB" altLang="sl-SI" sz="2400">
                <a:ea typeface="Calibri" panose="020F0502020204030204" pitchFamily="34" charset="0"/>
                <a:cs typeface="Calibri" panose="020F0502020204030204" pitchFamily="34" charset="0"/>
              </a:rPr>
              <a:t/>
            </a:r>
            <a:br>
              <a:rPr lang="en-GB" altLang="sl-SI" sz="2400">
                <a:ea typeface="Calibri" panose="020F0502020204030204" pitchFamily="34" charset="0"/>
                <a:cs typeface="Calibri" panose="020F0502020204030204" pitchFamily="34" charset="0"/>
              </a:rPr>
            </a:br>
            <a:r>
              <a:rPr lang="en-GB" altLang="sl-SI" sz="2400" b="1">
                <a:ea typeface="Calibri" panose="020F0502020204030204" pitchFamily="34" charset="0"/>
                <a:cs typeface="Calibri" panose="020F0502020204030204" pitchFamily="34" charset="0"/>
              </a:rPr>
              <a:t>1.</a:t>
            </a:r>
            <a:r>
              <a:rPr lang="sl-SI" altLang="sl-SI" sz="2400" b="1">
                <a:ea typeface="Calibri" panose="020F0502020204030204" pitchFamily="34" charset="0"/>
                <a:cs typeface="Calibri" panose="020F0502020204030204" pitchFamily="34" charset="0"/>
              </a:rPr>
              <a:t> </a:t>
            </a:r>
            <a:r>
              <a:rPr lang="en-GB" altLang="sl-SI" sz="2400" b="1">
                <a:ea typeface="Calibri" panose="020F0502020204030204" pitchFamily="34" charset="0"/>
                <a:cs typeface="Calibri" panose="020F0502020204030204" pitchFamily="34" charset="0"/>
              </a:rPr>
              <a:t>Šratovci</a:t>
            </a:r>
            <a:r>
              <a:rPr lang="en-GB" altLang="sl-SI" sz="2400">
                <a:ea typeface="Calibri" panose="020F0502020204030204" pitchFamily="34" charset="0"/>
                <a:cs typeface="Calibri" panose="020F0502020204030204" pitchFamily="34" charset="0"/>
              </a:rPr>
              <a:t/>
            </a:r>
            <a:br>
              <a:rPr lang="en-GB" altLang="sl-SI" sz="2400">
                <a:ea typeface="Calibri" panose="020F0502020204030204" pitchFamily="34" charset="0"/>
                <a:cs typeface="Calibri" panose="020F0502020204030204" pitchFamily="34" charset="0"/>
              </a:rPr>
            </a:br>
            <a:r>
              <a:rPr lang="en-GB" altLang="sl-SI" sz="2400" b="1">
                <a:ea typeface="Calibri" panose="020F0502020204030204" pitchFamily="34" charset="0"/>
                <a:cs typeface="Calibri" panose="020F0502020204030204" pitchFamily="34" charset="0"/>
              </a:rPr>
              <a:t>2.</a:t>
            </a:r>
            <a:r>
              <a:rPr lang="sl-SI" altLang="sl-SI" sz="2400" b="1">
                <a:ea typeface="Calibri" panose="020F0502020204030204" pitchFamily="34" charset="0"/>
                <a:cs typeface="Calibri" panose="020F0502020204030204" pitchFamily="34" charset="0"/>
              </a:rPr>
              <a:t> </a:t>
            </a:r>
            <a:r>
              <a:rPr lang="en-GB" altLang="sl-SI" sz="2400" b="1">
                <a:ea typeface="Calibri" panose="020F0502020204030204" pitchFamily="34" charset="0"/>
                <a:cs typeface="Calibri" panose="020F0502020204030204" pitchFamily="34" charset="0"/>
              </a:rPr>
              <a:t>Boračeva</a:t>
            </a:r>
            <a:r>
              <a:rPr lang="en-GB" altLang="sl-SI" sz="2400">
                <a:ea typeface="Calibri" panose="020F0502020204030204" pitchFamily="34" charset="0"/>
                <a:cs typeface="Calibri" panose="020F0502020204030204" pitchFamily="34" charset="0"/>
              </a:rPr>
              <a:t/>
            </a:r>
            <a:br>
              <a:rPr lang="en-GB" altLang="sl-SI" sz="2400">
                <a:ea typeface="Calibri" panose="020F0502020204030204" pitchFamily="34" charset="0"/>
                <a:cs typeface="Calibri" panose="020F0502020204030204" pitchFamily="34" charset="0"/>
              </a:rPr>
            </a:br>
            <a:r>
              <a:rPr lang="en-GB" altLang="sl-SI" sz="2400" b="1">
                <a:ea typeface="Calibri" panose="020F0502020204030204" pitchFamily="34" charset="0"/>
                <a:cs typeface="Calibri" panose="020F0502020204030204" pitchFamily="34" charset="0"/>
              </a:rPr>
              <a:t>3.</a:t>
            </a:r>
            <a:r>
              <a:rPr lang="sl-SI" altLang="sl-SI" sz="2400" b="1">
                <a:ea typeface="Calibri" panose="020F0502020204030204" pitchFamily="34" charset="0"/>
                <a:cs typeface="Calibri" panose="020F0502020204030204" pitchFamily="34" charset="0"/>
              </a:rPr>
              <a:t> </a:t>
            </a:r>
            <a:r>
              <a:rPr lang="en-GB" altLang="sl-SI" sz="2400" b="1">
                <a:ea typeface="Calibri" panose="020F0502020204030204" pitchFamily="34" charset="0"/>
                <a:cs typeface="Calibri" panose="020F0502020204030204" pitchFamily="34" charset="0"/>
              </a:rPr>
              <a:t>Turjanci</a:t>
            </a:r>
            <a:r>
              <a:rPr lang="en-GB" altLang="sl-SI" sz="2400">
                <a:ea typeface="Calibri" panose="020F0502020204030204" pitchFamily="34" charset="0"/>
                <a:cs typeface="Calibri" panose="020F0502020204030204" pitchFamily="34" charset="0"/>
              </a:rPr>
              <a:t/>
            </a:r>
            <a:br>
              <a:rPr lang="en-GB" altLang="sl-SI" sz="2400">
                <a:ea typeface="Calibri" panose="020F0502020204030204" pitchFamily="34" charset="0"/>
                <a:cs typeface="Calibri" panose="020F0502020204030204" pitchFamily="34" charset="0"/>
              </a:rPr>
            </a:br>
            <a:r>
              <a:rPr lang="en-GB" altLang="sl-SI" sz="2400" b="1">
                <a:ea typeface="Calibri" panose="020F0502020204030204" pitchFamily="34" charset="0"/>
                <a:cs typeface="Calibri" panose="020F0502020204030204" pitchFamily="34" charset="0"/>
              </a:rPr>
              <a:t>4.</a:t>
            </a:r>
            <a:r>
              <a:rPr lang="sl-SI" altLang="sl-SI" sz="2400" b="1">
                <a:ea typeface="Calibri" panose="020F0502020204030204" pitchFamily="34" charset="0"/>
                <a:cs typeface="Calibri" panose="020F0502020204030204" pitchFamily="34" charset="0"/>
              </a:rPr>
              <a:t> </a:t>
            </a:r>
            <a:r>
              <a:rPr lang="en-GB" altLang="sl-SI" sz="2400" b="1">
                <a:ea typeface="Calibri" panose="020F0502020204030204" pitchFamily="34" charset="0"/>
                <a:cs typeface="Calibri" panose="020F0502020204030204" pitchFamily="34" charset="0"/>
              </a:rPr>
              <a:t>Rihtarov</a:t>
            </a:r>
            <a:r>
              <a:rPr lang="sl-SI" altLang="sl-SI" sz="2400" b="1">
                <a:ea typeface="Calibri" panose="020F0502020204030204" pitchFamily="34" charset="0"/>
                <a:cs typeface="Calibri" panose="020F0502020204030204" pitchFamily="34" charset="0"/>
              </a:rPr>
              <a:t>c</a:t>
            </a:r>
            <a:r>
              <a:rPr lang="en-GB" altLang="sl-SI" sz="2400" b="1">
                <a:ea typeface="Calibri" panose="020F0502020204030204" pitchFamily="34" charset="0"/>
                <a:cs typeface="Calibri" panose="020F0502020204030204" pitchFamily="34" charset="0"/>
              </a:rPr>
              <a:t>i</a:t>
            </a:r>
            <a:r>
              <a:rPr lang="en-GB" altLang="sl-SI" sz="2400">
                <a:ea typeface="Calibri" panose="020F0502020204030204" pitchFamily="34" charset="0"/>
                <a:cs typeface="Calibri" panose="020F0502020204030204" pitchFamily="34" charset="0"/>
              </a:rPr>
              <a:t/>
            </a:r>
            <a:br>
              <a:rPr lang="en-GB" altLang="sl-SI" sz="2400">
                <a:ea typeface="Calibri" panose="020F0502020204030204" pitchFamily="34" charset="0"/>
                <a:cs typeface="Calibri" panose="020F0502020204030204" pitchFamily="34" charset="0"/>
              </a:rPr>
            </a:br>
            <a:endParaRPr lang="sl-SI" altLang="sl-SI" sz="2400"/>
          </a:p>
        </p:txBody>
      </p:sp>
      <p:pic>
        <p:nvPicPr>
          <p:cNvPr id="20484" name="Slika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275" y="2708275"/>
            <a:ext cx="42227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0898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slov 1"/>
          <p:cNvSpPr>
            <a:spLocks noGrp="1"/>
          </p:cNvSpPr>
          <p:nvPr>
            <p:ph type="title"/>
          </p:nvPr>
        </p:nvSpPr>
        <p:spPr/>
        <p:txBody>
          <a:bodyPr/>
          <a:lstStyle/>
          <a:p>
            <a:r>
              <a:rPr lang="en-GB" altLang="sl-SI" b="1" smtClean="0">
                <a:solidFill>
                  <a:srgbClr val="002060"/>
                </a:solidFill>
              </a:rPr>
              <a:t>Buildings</a:t>
            </a:r>
            <a:endParaRPr lang="sl-SI" altLang="sl-SI" b="1" smtClean="0">
              <a:solidFill>
                <a:srgbClr val="002060"/>
              </a:solidFill>
            </a:endParaRPr>
          </a:p>
        </p:txBody>
      </p:sp>
      <p:sp>
        <p:nvSpPr>
          <p:cNvPr id="3" name="Ograda vsebine 2"/>
          <p:cNvSpPr>
            <a:spLocks noGrp="1"/>
          </p:cNvSpPr>
          <p:nvPr>
            <p:ph idx="1"/>
          </p:nvPr>
        </p:nvSpPr>
        <p:spPr>
          <a:xfrm>
            <a:off x="2152650" y="1685925"/>
            <a:ext cx="7886700" cy="4351338"/>
          </a:xfrm>
        </p:spPr>
        <p:txBody>
          <a:bodyPr rtlCol="0">
            <a:normAutofit lnSpcReduction="10000"/>
          </a:bodyPr>
          <a:lstStyle/>
          <a:p>
            <a:pPr marL="274320" indent="-274320">
              <a:spcBef>
                <a:spcPts val="580"/>
              </a:spcBef>
              <a:buFont typeface="Wingdings 2"/>
              <a:buChar char=""/>
              <a:defRPr/>
            </a:pPr>
            <a:r>
              <a:rPr lang="en-GB" dirty="0">
                <a:solidFill>
                  <a:schemeClr val="tx1">
                    <a:lumMod val="75000"/>
                    <a:lumOff val="25000"/>
                  </a:schemeClr>
                </a:solidFill>
              </a:rPr>
              <a:t>School</a:t>
            </a:r>
            <a:endParaRPr lang="sl-SI" dirty="0">
              <a:solidFill>
                <a:schemeClr val="tx1">
                  <a:lumMod val="75000"/>
                  <a:lumOff val="25000"/>
                </a:schemeClr>
              </a:solidFill>
            </a:endParaRPr>
          </a:p>
          <a:p>
            <a:pPr marL="274320" indent="-274320">
              <a:spcBef>
                <a:spcPts val="580"/>
              </a:spcBef>
              <a:buFont typeface="Wingdings 2"/>
              <a:buChar char=""/>
              <a:defRPr/>
            </a:pPr>
            <a:r>
              <a:rPr lang="en-GB" dirty="0" err="1">
                <a:solidFill>
                  <a:schemeClr val="tx1">
                    <a:lumMod val="75000"/>
                    <a:lumOff val="25000"/>
                  </a:schemeClr>
                </a:solidFill>
              </a:rPr>
              <a:t>Kindergar</a:t>
            </a:r>
            <a:r>
              <a:rPr lang="sl-SI" dirty="0">
                <a:solidFill>
                  <a:schemeClr val="tx1">
                    <a:lumMod val="75000"/>
                    <a:lumOff val="25000"/>
                  </a:schemeClr>
                </a:solidFill>
              </a:rPr>
              <a:t>d</a:t>
            </a:r>
            <a:r>
              <a:rPr lang="en-GB" dirty="0">
                <a:solidFill>
                  <a:schemeClr val="tx1">
                    <a:lumMod val="75000"/>
                    <a:lumOff val="25000"/>
                  </a:schemeClr>
                </a:solidFill>
              </a:rPr>
              <a:t>e</a:t>
            </a:r>
            <a:r>
              <a:rPr lang="sl-SI" dirty="0">
                <a:solidFill>
                  <a:schemeClr val="tx1">
                    <a:lumMod val="75000"/>
                    <a:lumOff val="25000"/>
                  </a:schemeClr>
                </a:solidFill>
              </a:rPr>
              <a:t>n</a:t>
            </a:r>
          </a:p>
          <a:p>
            <a:pPr marL="274320" indent="-274320">
              <a:spcBef>
                <a:spcPts val="580"/>
              </a:spcBef>
              <a:buFont typeface="Wingdings 2"/>
              <a:buChar char=""/>
              <a:defRPr/>
            </a:pPr>
            <a:r>
              <a:rPr lang="en-GB" dirty="0">
                <a:solidFill>
                  <a:schemeClr val="tx1">
                    <a:lumMod val="75000"/>
                    <a:lumOff val="25000"/>
                  </a:schemeClr>
                </a:solidFill>
              </a:rPr>
              <a:t>Bank</a:t>
            </a:r>
            <a:endParaRPr lang="sl-SI" dirty="0">
              <a:solidFill>
                <a:schemeClr val="tx1">
                  <a:lumMod val="75000"/>
                  <a:lumOff val="25000"/>
                </a:schemeClr>
              </a:solidFill>
            </a:endParaRPr>
          </a:p>
          <a:p>
            <a:pPr marL="274320" indent="-274320">
              <a:spcBef>
                <a:spcPts val="580"/>
              </a:spcBef>
              <a:buFont typeface="Wingdings 2"/>
              <a:buChar char=""/>
              <a:defRPr/>
            </a:pPr>
            <a:r>
              <a:rPr lang="en-GB" dirty="0">
                <a:solidFill>
                  <a:schemeClr val="tx1">
                    <a:lumMod val="75000"/>
                    <a:lumOff val="25000"/>
                  </a:schemeClr>
                </a:solidFill>
              </a:rPr>
              <a:t>Post</a:t>
            </a:r>
            <a:endParaRPr lang="sl-SI" dirty="0">
              <a:solidFill>
                <a:schemeClr val="tx1">
                  <a:lumMod val="75000"/>
                  <a:lumOff val="25000"/>
                </a:schemeClr>
              </a:solidFill>
            </a:endParaRPr>
          </a:p>
          <a:p>
            <a:pPr marL="274320" indent="-274320">
              <a:spcBef>
                <a:spcPts val="580"/>
              </a:spcBef>
              <a:buFont typeface="Wingdings 2"/>
              <a:buChar char=""/>
              <a:defRPr/>
            </a:pPr>
            <a:r>
              <a:rPr lang="sl-SI" dirty="0" err="1">
                <a:solidFill>
                  <a:schemeClr val="tx1">
                    <a:lumMod val="75000"/>
                    <a:lumOff val="25000"/>
                  </a:schemeClr>
                </a:solidFill>
              </a:rPr>
              <a:t>Health</a:t>
            </a:r>
            <a:r>
              <a:rPr lang="sl-SI" dirty="0">
                <a:solidFill>
                  <a:schemeClr val="tx1">
                    <a:lumMod val="75000"/>
                    <a:lumOff val="25000"/>
                  </a:schemeClr>
                </a:solidFill>
              </a:rPr>
              <a:t> center</a:t>
            </a:r>
          </a:p>
          <a:p>
            <a:pPr marL="274320" indent="-274320">
              <a:spcBef>
                <a:spcPts val="580"/>
              </a:spcBef>
              <a:buFont typeface="Wingdings 2"/>
              <a:buChar char=""/>
              <a:defRPr/>
            </a:pPr>
            <a:r>
              <a:rPr lang="sl-SI" dirty="0">
                <a:solidFill>
                  <a:schemeClr val="tx1">
                    <a:lumMod val="75000"/>
                    <a:lumOff val="25000"/>
                  </a:schemeClr>
                </a:solidFill>
              </a:rPr>
              <a:t>M</a:t>
            </a:r>
            <a:r>
              <a:rPr lang="en-GB" dirty="0" err="1">
                <a:solidFill>
                  <a:schemeClr val="tx1">
                    <a:lumMod val="75000"/>
                    <a:lumOff val="25000"/>
                  </a:schemeClr>
                </a:solidFill>
              </a:rPr>
              <a:t>iddle</a:t>
            </a:r>
            <a:r>
              <a:rPr lang="en-GB" dirty="0">
                <a:solidFill>
                  <a:schemeClr val="tx1">
                    <a:lumMod val="75000"/>
                    <a:lumOff val="25000"/>
                  </a:schemeClr>
                </a:solidFill>
              </a:rPr>
              <a:t> school</a:t>
            </a:r>
            <a:endParaRPr lang="sl-SI" dirty="0">
              <a:solidFill>
                <a:schemeClr val="tx1">
                  <a:lumMod val="75000"/>
                  <a:lumOff val="25000"/>
                </a:schemeClr>
              </a:solidFill>
            </a:endParaRPr>
          </a:p>
          <a:p>
            <a:pPr marL="274320" indent="-274320">
              <a:spcBef>
                <a:spcPts val="580"/>
              </a:spcBef>
              <a:buFont typeface="Wingdings 2"/>
              <a:buChar char=""/>
              <a:defRPr/>
            </a:pPr>
            <a:r>
              <a:rPr lang="sl-SI" dirty="0" err="1">
                <a:solidFill>
                  <a:schemeClr val="tx1">
                    <a:lumMod val="75000"/>
                    <a:lumOff val="25000"/>
                  </a:schemeClr>
                </a:solidFill>
              </a:rPr>
              <a:t>Retirement</a:t>
            </a:r>
            <a:r>
              <a:rPr lang="sl-SI" dirty="0">
                <a:solidFill>
                  <a:schemeClr val="tx1">
                    <a:lumMod val="75000"/>
                    <a:lumOff val="25000"/>
                  </a:schemeClr>
                </a:solidFill>
              </a:rPr>
              <a:t> Home</a:t>
            </a:r>
          </a:p>
          <a:p>
            <a:pPr marL="274320" indent="-274320">
              <a:spcBef>
                <a:spcPts val="580"/>
              </a:spcBef>
              <a:buFont typeface="Wingdings 2"/>
              <a:buChar char=""/>
              <a:defRPr/>
            </a:pPr>
            <a:endParaRPr lang="sl-SI" dirty="0" smtClean="0">
              <a:solidFill>
                <a:schemeClr val="tx1">
                  <a:lumMod val="75000"/>
                  <a:lumOff val="25000"/>
                </a:schemeClr>
              </a:solidFill>
            </a:endParaRPr>
          </a:p>
          <a:p>
            <a:pPr marL="274320" indent="-274320">
              <a:spcBef>
                <a:spcPts val="580"/>
              </a:spcBef>
              <a:buFont typeface="Wingdings 2"/>
              <a:buChar char=""/>
              <a:defRPr/>
            </a:pPr>
            <a:endParaRPr lang="sl-SI" dirty="0" smtClean="0">
              <a:solidFill>
                <a:schemeClr val="tx1">
                  <a:lumMod val="75000"/>
                  <a:lumOff val="25000"/>
                </a:schemeClr>
              </a:solidFill>
            </a:endParaRPr>
          </a:p>
          <a:p>
            <a:pPr marL="274320" indent="-274320">
              <a:spcBef>
                <a:spcPts val="580"/>
              </a:spcBef>
              <a:buNone/>
              <a:defRPr/>
            </a:pPr>
            <a:endParaRPr lang="sl-SI" dirty="0" smtClean="0">
              <a:solidFill>
                <a:schemeClr val="tx1">
                  <a:lumMod val="75000"/>
                  <a:lumOff val="25000"/>
                </a:schemeClr>
              </a:solidFill>
            </a:endParaRPr>
          </a:p>
          <a:p>
            <a:pPr marL="274320" indent="-274320">
              <a:spcBef>
                <a:spcPts val="580"/>
              </a:spcBef>
              <a:buFont typeface="Wingdings 2"/>
              <a:buChar char=""/>
              <a:defRPr/>
            </a:pPr>
            <a:endParaRPr lang="sl-SI" dirty="0" smtClean="0">
              <a:solidFill>
                <a:schemeClr val="tx1">
                  <a:lumMod val="75000"/>
                  <a:lumOff val="25000"/>
                </a:schemeClr>
              </a:solidFill>
            </a:endParaRPr>
          </a:p>
          <a:p>
            <a:pPr marL="274320" indent="-274320">
              <a:spcBef>
                <a:spcPts val="580"/>
              </a:spcBef>
              <a:buNone/>
              <a:defRPr/>
            </a:pPr>
            <a:r>
              <a:rPr lang="en-GB" dirty="0">
                <a:solidFill>
                  <a:schemeClr val="tx1">
                    <a:lumMod val="75000"/>
                    <a:lumOff val="25000"/>
                  </a:schemeClr>
                </a:solidFill>
              </a:rPr>
              <a:t/>
            </a:r>
            <a:br>
              <a:rPr lang="en-GB" dirty="0">
                <a:solidFill>
                  <a:schemeClr val="tx1">
                    <a:lumMod val="75000"/>
                    <a:lumOff val="25000"/>
                  </a:schemeClr>
                </a:solidFill>
              </a:rPr>
            </a:br>
            <a:endParaRPr lang="sl-SI" dirty="0">
              <a:solidFill>
                <a:schemeClr val="tx1">
                  <a:lumMod val="75000"/>
                  <a:lumOff val="25000"/>
                </a:schemeClr>
              </a:solidFill>
            </a:endParaRPr>
          </a:p>
          <a:p>
            <a:pPr marL="274320" indent="-274320">
              <a:spcBef>
                <a:spcPts val="580"/>
              </a:spcBef>
              <a:buFont typeface="Wingdings 2"/>
              <a:buChar char=""/>
              <a:defRPr/>
            </a:pPr>
            <a:endParaRPr lang="sl-SI" dirty="0">
              <a:solidFill>
                <a:schemeClr val="tx1">
                  <a:lumMod val="75000"/>
                  <a:lumOff val="25000"/>
                </a:schemeClr>
              </a:solidFill>
            </a:endParaRPr>
          </a:p>
        </p:txBody>
      </p:sp>
      <p:pic>
        <p:nvPicPr>
          <p:cNvPr id="2150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4292600"/>
            <a:ext cx="286385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25" y="393700"/>
            <a:ext cx="34925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http://filternet.si/content/uploads/2013/03/SREDNJA-%C5%A0OLA-ZA-GOSTINSTVO-IN-TURIZEM-RADENCI_arhiv-%C5%A1ole-300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625" y="3487738"/>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841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grada vsebine 2"/>
          <p:cNvSpPr>
            <a:spLocks noGrp="1"/>
          </p:cNvSpPr>
          <p:nvPr>
            <p:ph idx="1"/>
          </p:nvPr>
        </p:nvSpPr>
        <p:spPr/>
        <p:txBody>
          <a:bodyPr/>
          <a:lstStyle/>
          <a:p>
            <a:r>
              <a:rPr lang="en-GB" altLang="sl-SI" dirty="0" err="1">
                <a:ea typeface="Calibri" panose="020F0502020204030204" pitchFamily="34" charset="0"/>
                <a:cs typeface="Calibri" panose="020F0502020204030204" pitchFamily="34" charset="0"/>
              </a:rPr>
              <a:t>Caf</a:t>
            </a:r>
            <a:r>
              <a:rPr lang="sl-SI" altLang="sl-SI" dirty="0">
                <a:ea typeface="Calibri" panose="020F0502020204030204" pitchFamily="34" charset="0"/>
                <a:cs typeface="Calibri" panose="020F0502020204030204" pitchFamily="34" charset="0"/>
              </a:rPr>
              <a:t>e</a:t>
            </a:r>
          </a:p>
          <a:p>
            <a:r>
              <a:rPr lang="en-GB" altLang="sl-SI" dirty="0">
                <a:ea typeface="Calibri" panose="020F0502020204030204" pitchFamily="34" charset="0"/>
                <a:cs typeface="Calibri" panose="020F0502020204030204" pitchFamily="34" charset="0"/>
              </a:rPr>
              <a:t>Church</a:t>
            </a:r>
            <a:endParaRPr lang="sl-SI" altLang="sl-SI" dirty="0">
              <a:ea typeface="Calibri" panose="020F0502020204030204" pitchFamily="34" charset="0"/>
              <a:cs typeface="Calibri" panose="020F0502020204030204" pitchFamily="34" charset="0"/>
            </a:endParaRPr>
          </a:p>
          <a:p>
            <a:r>
              <a:rPr lang="en-GB" altLang="sl-SI" dirty="0">
                <a:ea typeface="Calibri" panose="020F0502020204030204" pitchFamily="34" charset="0"/>
                <a:cs typeface="Calibri" panose="020F0502020204030204" pitchFamily="34" charset="0"/>
              </a:rPr>
              <a:t>Chapel</a:t>
            </a:r>
            <a:endParaRPr lang="sl-SI" altLang="sl-SI" dirty="0">
              <a:ea typeface="Calibri" panose="020F0502020204030204" pitchFamily="34" charset="0"/>
              <a:cs typeface="Calibri" panose="020F0502020204030204" pitchFamily="34" charset="0"/>
            </a:endParaRPr>
          </a:p>
          <a:p>
            <a:endParaRPr lang="sl-SI" altLang="sl-SI" dirty="0" smtClean="0">
              <a:ea typeface="Calibri" panose="020F0502020204030204" pitchFamily="34" charset="0"/>
              <a:cs typeface="Calibri" panose="020F0502020204030204" pitchFamily="34" charset="0"/>
            </a:endParaRPr>
          </a:p>
        </p:txBody>
      </p:sp>
      <p:pic>
        <p:nvPicPr>
          <p:cNvPr id="22531" name="Picture 12" descr="http://www.turisticnodrustvo-radenci.si/foto/tama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8" y="3789363"/>
            <a:ext cx="3008312"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5" descr="C:\Users\MATEMATIKA\Desktop\radenci\6a\Radenci-slike\DSCN02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850" y="476250"/>
            <a:ext cx="3024188"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http://mura-drava-bike.com/pix/KAPELA_SV._ANE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6275" y="3213101"/>
            <a:ext cx="233203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572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grada vsebine 2"/>
          <p:cNvSpPr>
            <a:spLocks noGrp="1"/>
          </p:cNvSpPr>
          <p:nvPr>
            <p:ph idx="1"/>
          </p:nvPr>
        </p:nvSpPr>
        <p:spPr/>
        <p:txBody>
          <a:bodyPr/>
          <a:lstStyle/>
          <a:p>
            <a:r>
              <a:rPr lang="en-GB" altLang="sl-SI">
                <a:ea typeface="Calibri" panose="020F0502020204030204" pitchFamily="34" charset="0"/>
                <a:cs typeface="Calibri" panose="020F0502020204030204" pitchFamily="34" charset="0"/>
              </a:rPr>
              <a:t>Restaurants</a:t>
            </a:r>
            <a:endParaRPr lang="sl-SI" altLang="sl-SI">
              <a:ea typeface="Calibri" panose="020F0502020204030204" pitchFamily="34" charset="0"/>
              <a:cs typeface="Calibri" panose="020F0502020204030204" pitchFamily="34" charset="0"/>
            </a:endParaRPr>
          </a:p>
          <a:p>
            <a:r>
              <a:rPr lang="sl-SI" altLang="sl-SI">
                <a:ea typeface="Calibri" panose="020F0502020204030204" pitchFamily="34" charset="0"/>
                <a:cs typeface="Calibri" panose="020F0502020204030204" pitchFamily="34" charset="0"/>
              </a:rPr>
              <a:t>B</a:t>
            </a:r>
            <a:r>
              <a:rPr lang="en-GB" altLang="sl-SI">
                <a:ea typeface="Calibri" panose="020F0502020204030204" pitchFamily="34" charset="0"/>
                <a:cs typeface="Calibri" panose="020F0502020204030204" pitchFamily="34" charset="0"/>
              </a:rPr>
              <a:t>us station</a:t>
            </a:r>
            <a:endParaRPr lang="sl-SI" altLang="sl-SI">
              <a:ea typeface="Calibri" panose="020F0502020204030204" pitchFamily="34" charset="0"/>
              <a:cs typeface="Calibri" panose="020F0502020204030204" pitchFamily="34" charset="0"/>
            </a:endParaRPr>
          </a:p>
          <a:p>
            <a:r>
              <a:rPr lang="sl-SI" altLang="sl-SI">
                <a:ea typeface="Calibri" panose="020F0502020204030204" pitchFamily="34" charset="0"/>
                <a:cs typeface="Calibri" panose="020F0502020204030204" pitchFamily="34" charset="0"/>
              </a:rPr>
              <a:t>Hotel</a:t>
            </a:r>
          </a:p>
        </p:txBody>
      </p:sp>
      <p:pic>
        <p:nvPicPr>
          <p:cNvPr id="23555" name="Picture 4" descr="http://www.slovenia.info/pictures%5Ccuisine%5C1%5C2009%5Crestavracija_park_21933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493714"/>
            <a:ext cx="3440113"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descr="C:\Users\MATEMATIKA\Desktop\radenci\6a\Metka Radenci\Fotografija-06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175" y="3213100"/>
            <a:ext cx="2420938"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113" y="3987801"/>
            <a:ext cx="286385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240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grada vsebine 2"/>
          <p:cNvSpPr>
            <a:spLocks noGrp="1"/>
          </p:cNvSpPr>
          <p:nvPr>
            <p:ph idx="1"/>
          </p:nvPr>
        </p:nvSpPr>
        <p:spPr/>
        <p:txBody>
          <a:bodyPr/>
          <a:lstStyle/>
          <a:p>
            <a:r>
              <a:rPr lang="sl-SI" altLang="sl-SI">
                <a:ea typeface="Calibri" panose="020F0502020204030204" pitchFamily="34" charset="0"/>
                <a:cs typeface="Calibri" panose="020F0502020204030204" pitchFamily="34" charset="0"/>
              </a:rPr>
              <a:t>B</a:t>
            </a:r>
            <a:r>
              <a:rPr lang="en-GB" altLang="sl-SI">
                <a:ea typeface="Calibri" panose="020F0502020204030204" pitchFamily="34" charset="0"/>
                <a:cs typeface="Calibri" panose="020F0502020204030204" pitchFamily="34" charset="0"/>
              </a:rPr>
              <a:t>locks of flats</a:t>
            </a:r>
            <a:endParaRPr lang="sl-SI" altLang="sl-SI">
              <a:ea typeface="Calibri" panose="020F0502020204030204" pitchFamily="34" charset="0"/>
              <a:cs typeface="Calibri" panose="020F0502020204030204" pitchFamily="34" charset="0"/>
            </a:endParaRPr>
          </a:p>
          <a:p>
            <a:r>
              <a:rPr lang="en-GB" altLang="sl-SI">
                <a:ea typeface="Calibri" panose="020F0502020204030204" pitchFamily="34" charset="0"/>
                <a:cs typeface="Calibri" panose="020F0502020204030204" pitchFamily="34" charset="0"/>
              </a:rPr>
              <a:t>Shops</a:t>
            </a:r>
            <a:endParaRPr lang="sl-SI" altLang="sl-SI">
              <a:ea typeface="Calibri" panose="020F0502020204030204" pitchFamily="34" charset="0"/>
              <a:cs typeface="Calibri" panose="020F0502020204030204" pitchFamily="34" charset="0"/>
            </a:endParaRPr>
          </a:p>
          <a:p>
            <a:r>
              <a:rPr lang="en-GB" altLang="sl-SI">
                <a:ea typeface="Calibri" panose="020F0502020204030204" pitchFamily="34" charset="0"/>
                <a:cs typeface="Calibri" panose="020F0502020204030204" pitchFamily="34" charset="0"/>
              </a:rPr>
              <a:t>Casino</a:t>
            </a:r>
            <a:endParaRPr lang="sl-SI" altLang="sl-SI">
              <a:ea typeface="Calibri" panose="020F0502020204030204" pitchFamily="34" charset="0"/>
              <a:cs typeface="Calibri" panose="020F0502020204030204" pitchFamily="34" charset="0"/>
            </a:endParaRPr>
          </a:p>
          <a:p>
            <a:r>
              <a:rPr lang="sl-SI" altLang="sl-SI">
                <a:ea typeface="Calibri" panose="020F0502020204030204" pitchFamily="34" charset="0"/>
                <a:cs typeface="Calibri" panose="020F0502020204030204" pitchFamily="34" charset="0"/>
              </a:rPr>
              <a:t>Health resort</a:t>
            </a:r>
          </a:p>
          <a:p>
            <a:r>
              <a:rPr lang="en-GB" altLang="sl-SI">
                <a:ea typeface="Calibri" panose="020F0502020204030204" pitchFamily="34" charset="0"/>
                <a:cs typeface="Calibri" panose="020F0502020204030204" pitchFamily="34" charset="0"/>
              </a:rPr>
              <a:t>Park</a:t>
            </a:r>
            <a:endParaRPr lang="sl-SI" altLang="sl-SI">
              <a:ea typeface="Calibri" panose="020F0502020204030204" pitchFamily="34" charset="0"/>
              <a:cs typeface="Calibri" panose="020F0502020204030204" pitchFamily="34" charset="0"/>
            </a:endParaRPr>
          </a:p>
          <a:p>
            <a:r>
              <a:rPr lang="sl-SI" altLang="sl-SI">
                <a:ea typeface="Calibri" panose="020F0502020204030204" pitchFamily="34" charset="0"/>
                <a:cs typeface="Calibri" panose="020F0502020204030204" pitchFamily="34" charset="0"/>
              </a:rPr>
              <a:t>Sports places</a:t>
            </a:r>
            <a:r>
              <a:rPr lang="sl-SI" altLang="sl-SI"/>
              <a:t/>
            </a:r>
            <a:br>
              <a:rPr lang="sl-SI" altLang="sl-SI"/>
            </a:br>
            <a:endParaRPr lang="sl-SI" altLang="sl-SI"/>
          </a:p>
          <a:p>
            <a:endParaRPr lang="sl-SI" altLang="sl-SI" smtClean="0"/>
          </a:p>
        </p:txBody>
      </p:sp>
      <p:pic>
        <p:nvPicPr>
          <p:cNvPr id="24579" name="Picture 2" descr="http://www.gta-neptun.si/admin/foto/RadenciRadin1.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2924175"/>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http://upload.wikimedia.org/wikipedia/commons/f/fd/Radenci_park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404814"/>
            <a:ext cx="4033838"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http://www.fering-ms.si/images/stories/reference/notranje_instalacije/05_sportni_objekti/telovadnice/teniska%20dvorana%20v%20radencih%20s%20spremljajocimi%20prostori/tenis_radenci_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051" y="4652964"/>
            <a:ext cx="2932113"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457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Gladko">
  <a:themeElements>
    <a:clrScheme name="Gladk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Gladk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356</Words>
  <Application>Microsoft Office PowerPoint</Application>
  <PresentationFormat>Širokozaslonsko</PresentationFormat>
  <Paragraphs>72</Paragraphs>
  <Slides>16</Slides>
  <Notes>0</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16</vt:i4>
      </vt:variant>
    </vt:vector>
  </HeadingPairs>
  <TitlesOfParts>
    <vt:vector size="24" baseType="lpstr">
      <vt:lpstr>MS Mincho</vt:lpstr>
      <vt:lpstr>Arial</vt:lpstr>
      <vt:lpstr>Calibri</vt:lpstr>
      <vt:lpstr>Century Gothic</vt:lpstr>
      <vt:lpstr>Trebuchet MS</vt:lpstr>
      <vt:lpstr>Wingdings 2</vt:lpstr>
      <vt:lpstr>Wingdings 3</vt:lpstr>
      <vt:lpstr>Gladko</vt:lpstr>
      <vt:lpstr>OUR TOWN   RADENCI   </vt:lpstr>
      <vt:lpstr>Position of Radenci</vt:lpstr>
      <vt:lpstr>HISTORY</vt:lpstr>
      <vt:lpstr>OUR  SCHOOL :</vt:lpstr>
      <vt:lpstr>Villages</vt:lpstr>
      <vt:lpstr>Buildings</vt:lpstr>
      <vt:lpstr>PowerPointova predstavitev</vt:lpstr>
      <vt:lpstr>PowerPointova predstavitev</vt:lpstr>
      <vt:lpstr>PowerPointova predstavitev</vt:lpstr>
      <vt:lpstr>Radenska </vt:lpstr>
      <vt:lpstr>POPULATION</vt:lpstr>
      <vt:lpstr> </vt:lpstr>
      <vt:lpstr> Now in Radenci exploit nine mineral water springs, with an average temperature of 12 - 16 ° C, which provided a basic spa and health tourism, which is carried out in the spa Radenci. </vt:lpstr>
      <vt:lpstr>        WHY PEOPLE COME TO RADENCI?  Famous for its mild climate: it gets more than 250 sunny days a year.  People come in Radenci to relax and get well. </vt:lpstr>
      <vt:lpstr>            Park in Radenci is large and it has very old trees. In year 2010 the majority of these trees was destroyed by a storm. In the Park is the Chapel of Saint Ana     </vt:lpstr>
      <vt:lpstr> Three Hearts Marathon-running competition   </vt:lpstr>
    </vt:vector>
  </TitlesOfParts>
  <Company>MIZŠ</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Uporabnik</dc:creator>
  <cp:lastModifiedBy>Uporabnik</cp:lastModifiedBy>
  <cp:revision>4</cp:revision>
  <dcterms:created xsi:type="dcterms:W3CDTF">2015-12-01T12:20:41Z</dcterms:created>
  <dcterms:modified xsi:type="dcterms:W3CDTF">2015-12-01T12:26:39Z</dcterms:modified>
</cp:coreProperties>
</file>